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Lobster Two"/>
      <p:regular r:id="rId22"/>
      <p:bold r:id="rId23"/>
      <p:italic r:id="rId24"/>
      <p:boldItalic r:id="rId25"/>
    </p:embeddedFont>
    <p:embeddedFont>
      <p:font typeface="Cabin"/>
      <p:regular r:id="rId26"/>
      <p:bold r:id="rId27"/>
      <p:italic r:id="rId28"/>
      <p:boldItalic r:id="rId29"/>
    </p:embeddedFont>
    <p:embeddedFont>
      <p:font typeface="PT Serif"/>
      <p:regular r:id="rId30"/>
      <p:bold r:id="rId31"/>
      <p:italic r:id="rId32"/>
      <p:boldItalic r:id="rId33"/>
    </p:embeddedFont>
    <p:embeddedFont>
      <p:font typeface="PT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LobsterTwo-regular.fntdata"/><Relationship Id="rId21" Type="http://schemas.openxmlformats.org/officeDocument/2006/relationships/slide" Target="slides/slide17.xml"/><Relationship Id="rId24" Type="http://schemas.openxmlformats.org/officeDocument/2006/relationships/font" Target="fonts/LobsterTwo-italic.fntdata"/><Relationship Id="rId23" Type="http://schemas.openxmlformats.org/officeDocument/2006/relationships/font" Target="fonts/LobsterTw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bin-regular.fntdata"/><Relationship Id="rId25" Type="http://schemas.openxmlformats.org/officeDocument/2006/relationships/font" Target="fonts/LobsterTwo-boldItalic.fntdata"/><Relationship Id="rId28" Type="http://schemas.openxmlformats.org/officeDocument/2006/relationships/font" Target="fonts/Cabin-italic.fntdata"/><Relationship Id="rId27" Type="http://schemas.openxmlformats.org/officeDocument/2006/relationships/font" Target="fonts/Cabin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bin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erif-bold.fntdata"/><Relationship Id="rId30" Type="http://schemas.openxmlformats.org/officeDocument/2006/relationships/font" Target="fonts/PTSerif-regular.fntdata"/><Relationship Id="rId11" Type="http://schemas.openxmlformats.org/officeDocument/2006/relationships/slide" Target="slides/slide7.xml"/><Relationship Id="rId33" Type="http://schemas.openxmlformats.org/officeDocument/2006/relationships/font" Target="fonts/PTSerif-boldItalic.fntdata"/><Relationship Id="rId10" Type="http://schemas.openxmlformats.org/officeDocument/2006/relationships/slide" Target="slides/slide6.xml"/><Relationship Id="rId32" Type="http://schemas.openxmlformats.org/officeDocument/2006/relationships/font" Target="fonts/PTSerif-italic.fntdata"/><Relationship Id="rId13" Type="http://schemas.openxmlformats.org/officeDocument/2006/relationships/slide" Target="slides/slide9.xml"/><Relationship Id="rId35" Type="http://schemas.openxmlformats.org/officeDocument/2006/relationships/font" Target="fonts/PTSans-bold.fntdata"/><Relationship Id="rId12" Type="http://schemas.openxmlformats.org/officeDocument/2006/relationships/slide" Target="slides/slide8.xml"/><Relationship Id="rId34" Type="http://schemas.openxmlformats.org/officeDocument/2006/relationships/font" Target="fonts/PTSans-regular.fntdata"/><Relationship Id="rId15" Type="http://schemas.openxmlformats.org/officeDocument/2006/relationships/slide" Target="slides/slide11.xml"/><Relationship Id="rId37" Type="http://schemas.openxmlformats.org/officeDocument/2006/relationships/font" Target="fonts/PTSans-boldItalic.fntdata"/><Relationship Id="rId14" Type="http://schemas.openxmlformats.org/officeDocument/2006/relationships/slide" Target="slides/slide10.xml"/><Relationship Id="rId36" Type="http://schemas.openxmlformats.org/officeDocument/2006/relationships/font" Target="fonts/PTSans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957" lvl="1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7915" lvl="2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1872" lvl="3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28" lvl="4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7086" lvl="5" marL="1607287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1044" lvl="6" marL="1928744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301" lvl="7" marL="2250201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258" lvl="8" marL="2571659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957" lvl="1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7915" lvl="2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1872" lvl="3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28" lvl="4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7086" lvl="5" marL="1607287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1044" lvl="6" marL="1928744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301" lvl="7" marL="2250201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258" lvl="8" marL="2571659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57" lvl="1" marL="321457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915" lvl="2" marL="642915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872" lvl="3" marL="964372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28" lvl="4" marL="1285829" marR="0" rtl="0" algn="l">
              <a:spcBef>
                <a:spcPts val="24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086" lvl="5" marL="1607287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044" lvl="6" marL="1928744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301" lvl="7" marL="2250201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258" lvl="8" marL="2571659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957" lvl="1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7915" lvl="2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1872" lvl="3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28" lvl="4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7086" lvl="5" marL="1607287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1044" lvl="6" marL="1928744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301" lvl="7" marL="2250201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258" lvl="8" marL="2571659" marR="0" rtl="0" algn="l">
              <a:spcBef>
                <a:spcPts val="0"/>
              </a:spcBef>
              <a:buNone/>
              <a:defRPr b="0" i="0" sz="3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idx="1" type="body"/>
          </p:nvPr>
        </p:nvSpPr>
        <p:spPr>
          <a:xfrm>
            <a:off x="0" y="1340767"/>
            <a:ext cx="9144000" cy="20162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41093" lvl="0" marL="241093" marR="0" rtl="0" algn="ctr">
              <a:lnSpc>
                <a:spcPct val="89047"/>
              </a:lnSpc>
              <a:spcBef>
                <a:spcPts val="0"/>
              </a:spcBef>
              <a:spcAft>
                <a:spcPts val="0"/>
              </a:spcAft>
              <a:buNone/>
              <a:defRPr b="1" i="0" sz="8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2" type="body"/>
          </p:nvPr>
        </p:nvSpPr>
        <p:spPr>
          <a:xfrm>
            <a:off x="0" y="3212975"/>
            <a:ext cx="9144000" cy="252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0" i="1" sz="1800" u="none" cap="none" strike="noStrike">
                <a:solidFill>
                  <a:srgbClr val="7F7F7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Custom Layou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688500" y="1340769"/>
            <a:ext cx="4315548" cy="40324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D5E4F2"/>
              </a:buClr>
              <a:buFont typeface="PT Serif"/>
              <a:buNone/>
              <a:defRPr b="0" i="1" sz="2400" u="none" cap="none" strike="noStrike">
                <a:solidFill>
                  <a:srgbClr val="D5E4F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688500" y="1340769"/>
            <a:ext cx="4315548" cy="38884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6A6A6A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None/>
              <a:defRPr b="0" i="1" sz="2400" u="none" cap="none" strike="noStrike">
                <a:solidFill>
                  <a:srgbClr val="B4B4B4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Intro - 2 Colum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688500" y="2011342"/>
            <a:ext cx="7770938" cy="98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83838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688500" y="3284983"/>
            <a:ext cx="7770938" cy="27216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56" name="Shape 56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Text Bulets - 2 Colum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3" type="body"/>
          </p:nvPr>
        </p:nvSpPr>
        <p:spPr>
          <a:xfrm>
            <a:off x="688500" y="2108531"/>
            <a:ext cx="7770938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27" lvl="0" marL="278428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67640" lvl="1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187960" lvl="2" marL="82296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82880" lvl="3" marL="109728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03200" lvl="4" marL="137160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62" name="Shape 62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Number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688500" y="2108531"/>
            <a:ext cx="7770938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Clr>
                <a:schemeClr val="dk2"/>
              </a:buClr>
              <a:buFont typeface="Cabin"/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31140" lvl="1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bin"/>
              <a:buAutoNum type="arabicPeriod"/>
              <a:defRPr b="0" i="0" sz="1800" u="none" cap="none" strike="noStrike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129540" lvl="2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AutoNum type="alphaUcPeriod"/>
              <a:defRPr b="0" i="0" sz="16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51460" lvl="3" marL="82296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bin"/>
              <a:buAutoNum type="arabicPeriod"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57480" lvl="4" marL="86868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bin"/>
              <a:buAutoNum type="alphaLcPeriod"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68" name="Shape 68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eft Colum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3" type="body"/>
          </p:nvPr>
        </p:nvSpPr>
        <p:spPr>
          <a:xfrm>
            <a:off x="5076055" y="2108531"/>
            <a:ext cx="3528391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74" name="Shape 74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Text Bulet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idx="1" type="body"/>
          </p:nvPr>
        </p:nvSpPr>
        <p:spPr>
          <a:xfrm>
            <a:off x="688500" y="2108531"/>
            <a:ext cx="7770938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027" lvl="0" marL="278428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67640" lvl="1" marL="54864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187960" lvl="2" marL="82296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82880" lvl="3" marL="109728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03200" lvl="4" marL="137160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3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2 Colum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3" type="body"/>
          </p:nvPr>
        </p:nvSpPr>
        <p:spPr>
          <a:xfrm>
            <a:off x="688500" y="2108531"/>
            <a:ext cx="7770938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Custom Layout">
    <p:bg>
      <p:bgPr>
        <a:solidFill>
          <a:schemeClr val="accent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" type="body"/>
          </p:nvPr>
        </p:nvSpPr>
        <p:spPr>
          <a:xfrm>
            <a:off x="688500" y="1340769"/>
            <a:ext cx="4315548" cy="40324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D9E5B6"/>
              </a:buClr>
              <a:buFont typeface="PT Serif"/>
              <a:buNone/>
              <a:defRPr b="0" i="1" sz="2400" u="none" cap="none" strike="noStrike">
                <a:solidFill>
                  <a:srgbClr val="D9E5B6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edia &amp; Right Colum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622810" y="2112603"/>
            <a:ext cx="4024687" cy="303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rIns="91425" tIns="91425"/>
          <a:lstStyle>
            <a:lvl1pPr indent="-253072" lvl="0" marL="265772" marR="0" rtl="0" algn="ct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0" y="188640"/>
            <a:ext cx="9144000" cy="303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093" lvl="0" marL="241093" marR="0" rtl="0" algn="ctr">
              <a:spcBef>
                <a:spcPts val="0"/>
              </a:spcBef>
              <a:spcAft>
                <a:spcPts val="0"/>
              </a:spcAft>
              <a:buNone/>
              <a:defRPr b="1" i="1" sz="2000" u="none" cap="none" strike="noStrike">
                <a:solidFill>
                  <a:srgbClr val="DBDBD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7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04868" lvl="1" marL="52236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68643" lvl="2" marL="803643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72601" lvl="3" marL="1125101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63858" lvl="4" marL="1446558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5076055" y="2132856"/>
            <a:ext cx="3456383" cy="3898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0"/>
              </a:spcBef>
              <a:spcAft>
                <a:spcPts val="1400"/>
              </a:spcAft>
              <a:buNone/>
              <a:defRPr b="0" i="0" sz="1800" u="none" cap="none" strike="noStrike">
                <a:solidFill>
                  <a:schemeClr val="accent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1" sz="1600" u="none" cap="none" strike="noStrike">
                <a:solidFill>
                  <a:schemeClr val="accent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chemeClr val="accent4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cxnSp>
        <p:nvCxnSpPr>
          <p:cNvPr id="34" name="Shape 34"/>
          <p:cNvCxnSpPr/>
          <p:nvPr/>
        </p:nvCxnSpPr>
        <p:spPr>
          <a:xfrm>
            <a:off x="2547193" y="1595066"/>
            <a:ext cx="4049613" cy="0"/>
          </a:xfrm>
          <a:prstGeom prst="straightConnector1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 cap="flat" cmpd="sng" w="9525">
            <a:solidFill>
              <a:srgbClr val="BCBCB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23084" l="0" r="0" t="0"/>
          <a:stretch/>
        </p:blipFill>
        <p:spPr>
          <a:xfrm>
            <a:off x="6156176" y="6157853"/>
            <a:ext cx="2520279" cy="58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lack Slide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 Black Slide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 b="0" l="1" r="-579" t="0"/>
          <a:stretch/>
        </p:blipFill>
        <p:spPr>
          <a:xfrm>
            <a:off x="1331640" y="2276872"/>
            <a:ext cx="7056783" cy="2112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bg>
      <p:bgPr>
        <a:solidFill>
          <a:schemeClr val="accent6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x="688500" y="1340769"/>
            <a:ext cx="4315548" cy="40324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F3D2AB"/>
              </a:buClr>
              <a:buFont typeface="PT Serif"/>
              <a:buNone/>
              <a:defRPr b="0" i="1" sz="2400" u="none" cap="none" strike="noStrike">
                <a:solidFill>
                  <a:srgbClr val="F3D2AB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Custom Layout">
    <p:bg>
      <p:bgPr>
        <a:solidFill>
          <a:schemeClr val="accent4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8500" y="1340769"/>
            <a:ext cx="4315548" cy="40324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0000"/>
              </a:lnSpc>
              <a:spcBef>
                <a:spcPts val="1406"/>
              </a:spcBef>
              <a:spcAft>
                <a:spcPts val="0"/>
              </a:spcAft>
              <a:buNone/>
              <a:defRPr b="1" i="0" sz="8000" u="none" cap="none" strike="noStrike">
                <a:solidFill>
                  <a:srgbClr val="F3F3F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688500" y="5589239"/>
            <a:ext cx="4315548" cy="63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406"/>
              </a:spcBef>
              <a:spcAft>
                <a:spcPts val="0"/>
              </a:spcAft>
              <a:buClr>
                <a:srgbClr val="BCDEF2"/>
              </a:buClr>
              <a:buFont typeface="PT Serif"/>
              <a:buNone/>
              <a:defRPr b="0" i="1" sz="2400" u="none" cap="none" strike="noStrike">
                <a:solidFill>
                  <a:srgbClr val="BCDEF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0" lvl="1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150" u="none" cap="none" strike="noStrik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0000"/>
              </a:lnSpc>
              <a:spcBef>
                <a:spcPts val="1055"/>
              </a:spcBef>
              <a:spcAft>
                <a:spcPts val="0"/>
              </a:spcAft>
              <a:buNone/>
              <a:defRPr b="0" i="0" sz="17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None/>
              <a:defRPr b="0" i="1" sz="2000" u="none" cap="none" strike="noStrike">
                <a:solidFill>
                  <a:srgbClr val="BCBCBC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indent="-3957" lvl="5" marL="321457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7915" lvl="6" marL="642915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1872" lvl="7" marL="964372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28" lvl="8" marL="1285829" marR="0" rtl="0" algn="ctr">
              <a:spcBef>
                <a:spcPts val="0"/>
              </a:spcBef>
              <a:spcAft>
                <a:spcPts val="0"/>
              </a:spcAft>
              <a:buNone/>
              <a:defRPr b="0" i="0" sz="25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oo.gl/x6rbq3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0" y="1340767"/>
            <a:ext cx="9144000" cy="20162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41093" lvl="0" marL="241093" marR="0" rtl="0" algn="ctr">
              <a:lnSpc>
                <a:spcPct val="89047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/>
              <a:t>Illuminate is for K-2, too!</a:t>
            </a:r>
          </a:p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0" y="3302826"/>
            <a:ext cx="91440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41093" lvl="0" marL="241093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Part One</a:t>
            </a:r>
          </a:p>
          <a:p>
            <a:pPr indent="-241093" lvl="0" marL="241093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1" sz="1800" u="none" cap="none" strike="noStrike">
              <a:solidFill>
                <a:srgbClr val="7F7F7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4563750" y="4435875"/>
            <a:ext cx="4383599" cy="103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CCCCCC"/>
                </a:solidFill>
              </a:rPr>
              <a:t>https://goo.gl/uEnaWw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8512" y="16712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Intervention and Collaboration</a:t>
            </a:r>
          </a:p>
        </p:txBody>
      </p:sp>
      <p:sp>
        <p:nvSpPr>
          <p:cNvPr id="155" name="Shape 155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Sample Summary Assessments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37" y="2427500"/>
            <a:ext cx="7833874" cy="43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Growth from one administration to the next</a:t>
            </a:r>
          </a:p>
        </p:txBody>
      </p:sp>
      <p:sp>
        <p:nvSpPr>
          <p:cNvPr id="163" name="Shape 163"/>
          <p:cNvSpPr txBox="1"/>
          <p:nvPr>
            <p:ph idx="3" type="body"/>
          </p:nvPr>
        </p:nvSpPr>
        <p:spPr>
          <a:xfrm>
            <a:off x="0" y="3985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Turn Summary Assessments into Custom Reports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9" y="3118550"/>
            <a:ext cx="9018900" cy="296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/>
              <a:t>What about the parent communication piece?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25" y="1605700"/>
            <a:ext cx="4153425" cy="52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244" y="1605687"/>
            <a:ext cx="3979981" cy="522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000"/>
              <a:t>Prebuilt Parent Letters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3" type="body"/>
          </p:nvPr>
        </p:nvSpPr>
        <p:spPr>
          <a:xfrm>
            <a:off x="319975" y="3162675"/>
            <a:ext cx="2580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666666"/>
                </a:solidFill>
              </a:rPr>
              <a:t>Form Letter Sample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575" y="367275"/>
            <a:ext cx="5457825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6550" y="209788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4800"/>
              <a:t>Let’s create a summary assessment!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-US" sz="1800"/>
              <a:t>Webinar on creating summary assessments: https://goo.gl/4e10wN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u="sng">
                <a:solidFill>
                  <a:schemeClr val="hlink"/>
                </a:solidFill>
                <a:hlinkClick r:id="rId3"/>
              </a:rPr>
              <a:t>https://goo.gl/x6rbq3</a:t>
            </a:r>
          </a:p>
        </p:txBody>
      </p:sp>
      <p:sp>
        <p:nvSpPr>
          <p:cNvPr id="198" name="Shape 198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Form Letter Sample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3" type="body"/>
          </p:nvPr>
        </p:nvSpPr>
        <p:spPr>
          <a:xfrm>
            <a:off x="0" y="643827"/>
            <a:ext cx="9144000" cy="81008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/>
              <a:t>What data do you typically collect?</a:t>
            </a:r>
          </a:p>
        </p:txBody>
      </p:sp>
      <p:sp>
        <p:nvSpPr>
          <p:cNvPr id="88" name="Shape 88"/>
          <p:cNvSpPr txBox="1"/>
          <p:nvPr/>
        </p:nvSpPr>
        <p:spPr>
          <a:xfrm rot="1364082">
            <a:off x="716808" y="3982320"/>
            <a:ext cx="1727195" cy="567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Letters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627900" y="2115775"/>
            <a:ext cx="1888200" cy="5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Numbers</a:t>
            </a:r>
          </a:p>
        </p:txBody>
      </p:sp>
      <p:sp>
        <p:nvSpPr>
          <p:cNvPr id="90" name="Shape 90"/>
          <p:cNvSpPr txBox="1"/>
          <p:nvPr/>
        </p:nvSpPr>
        <p:spPr>
          <a:xfrm rot="-1039247">
            <a:off x="716851" y="5514603"/>
            <a:ext cx="1727119" cy="5672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Shapes</a:t>
            </a:r>
          </a:p>
        </p:txBody>
      </p:sp>
      <p:sp>
        <p:nvSpPr>
          <p:cNvPr id="91" name="Shape 91"/>
          <p:cNvSpPr txBox="1"/>
          <p:nvPr/>
        </p:nvSpPr>
        <p:spPr>
          <a:xfrm rot="-1303115">
            <a:off x="563133" y="2364969"/>
            <a:ext cx="1888133" cy="5673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Behavior</a:t>
            </a:r>
          </a:p>
        </p:txBody>
      </p:sp>
      <p:sp>
        <p:nvSpPr>
          <p:cNvPr id="92" name="Shape 92"/>
          <p:cNvSpPr txBox="1"/>
          <p:nvPr/>
        </p:nvSpPr>
        <p:spPr>
          <a:xfrm rot="1607523">
            <a:off x="7042243" y="2335488"/>
            <a:ext cx="1727107" cy="567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Reading level</a:t>
            </a:r>
          </a:p>
        </p:txBody>
      </p:sp>
      <p:sp>
        <p:nvSpPr>
          <p:cNvPr id="93" name="Shape 93"/>
          <p:cNvSpPr txBox="1"/>
          <p:nvPr/>
        </p:nvSpPr>
        <p:spPr>
          <a:xfrm rot="-844692">
            <a:off x="2858765" y="3566065"/>
            <a:ext cx="1888213" cy="5672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Spelling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273725" y="5445125"/>
            <a:ext cx="1888200" cy="5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Fluency</a:t>
            </a:r>
          </a:p>
        </p:txBody>
      </p:sp>
      <p:sp>
        <p:nvSpPr>
          <p:cNvPr id="95" name="Shape 95"/>
          <p:cNvSpPr txBox="1"/>
          <p:nvPr/>
        </p:nvSpPr>
        <p:spPr>
          <a:xfrm rot="-1429634">
            <a:off x="6622001" y="4819322"/>
            <a:ext cx="2064458" cy="5673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Discipline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943350" y="3982325"/>
            <a:ext cx="1888200" cy="5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000">
                <a:latin typeface="Trebuchet MS"/>
                <a:ea typeface="Trebuchet MS"/>
                <a:cs typeface="Trebuchet MS"/>
                <a:sym typeface="Trebuchet MS"/>
              </a:rPr>
              <a:t>Counting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Typically, teachers just want an easy way to collect data on their students and to communicate that data with parents.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-US" sz="3600"/>
              <a:t>Hello, summary assessments!</a:t>
            </a:r>
          </a:p>
        </p:txBody>
      </p:sp>
      <p:sp>
        <p:nvSpPr>
          <p:cNvPr id="103" name="Shape 103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500"/>
              <a:t>Why would I use Illuminate??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269700" y="1605706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By the end of this session, you will: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Data Collection - Understand the purpose of summary assessments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Data Collection - Create a summary assessment to collect data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Communication - Create a custom report from a summary assessment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Communication - Create a form letter using a custom report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Session Goals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3050" y="152358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You need a simple way to collect data on your students (i.e. track skills)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You need to see summative data (not question data)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You need to import data from an outside assessment or source into Illuminate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-US"/>
              <a:t>Webinar on creating summary assessments: https://goo.gl/4e10wN</a:t>
            </a:r>
          </a:p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Why use Summary Assessments?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Letter Names/Sounds Recognition</a:t>
            </a:r>
          </a:p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Sample Summary Assessments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16386"/>
            <a:ext cx="9144001" cy="228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000"/>
              <a:t>Instead of Using Paper Forms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74" y="1961424"/>
            <a:ext cx="7483850" cy="37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Student Goal Setting </a:t>
            </a:r>
          </a:p>
        </p:txBody>
      </p:sp>
      <p:sp>
        <p:nvSpPr>
          <p:cNvPr id="139" name="Shape 139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Sample Summary Assessments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0" y="2828902"/>
            <a:ext cx="9144001" cy="311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8500" y="2108531"/>
            <a:ext cx="7770900" cy="389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/>
              <a:t>Basic Math Skills Inventory</a:t>
            </a:r>
          </a:p>
        </p:txBody>
      </p:sp>
      <p:sp>
        <p:nvSpPr>
          <p:cNvPr id="147" name="Shape 147"/>
          <p:cNvSpPr txBox="1"/>
          <p:nvPr>
            <p:ph idx="3" type="body"/>
          </p:nvPr>
        </p:nvSpPr>
        <p:spPr>
          <a:xfrm>
            <a:off x="0" y="643827"/>
            <a:ext cx="91440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Sample Summary Assessments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500" y="3049765"/>
            <a:ext cx="9143998" cy="253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EUC2014-4x3">
  <a:themeElements>
    <a:clrScheme name="Custom 2">
      <a:dk1>
        <a:srgbClr val="1B1B1B"/>
      </a:dk1>
      <a:lt1>
        <a:srgbClr val="838383"/>
      </a:lt1>
      <a:dk2>
        <a:srgbClr val="6A6A6A"/>
      </a:dk2>
      <a:lt2>
        <a:srgbClr val="838383"/>
      </a:lt2>
      <a:accent1>
        <a:srgbClr val="949696"/>
      </a:accent1>
      <a:accent2>
        <a:srgbClr val="C4C4C4"/>
      </a:accent2>
      <a:accent3>
        <a:srgbClr val="397BB9"/>
      </a:accent3>
      <a:accent4>
        <a:srgbClr val="5BAEDF"/>
      </a:accent4>
      <a:accent5>
        <a:srgbClr val="A1BE49"/>
      </a:accent5>
      <a:accent6>
        <a:srgbClr val="E39030"/>
      </a:accent6>
      <a:hlink>
        <a:srgbClr val="397BB9"/>
      </a:hlink>
      <a:folHlink>
        <a:srgbClr val="397B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