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7" r:id="rId2"/>
    <p:sldId id="259" r:id="rId3"/>
    <p:sldId id="262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D2566C7F-FFE6-4D18-82C8-0E11DA58789A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6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6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3024C3F6-FBAE-4977-B07E-BA8424776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24" indent="-291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653" indent="-2329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514" indent="-2329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375" indent="-2329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291C19D-04D2-4244-9FC6-8DE801CEF875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070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24" indent="-291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653" indent="-2329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514" indent="-2329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375" indent="-2329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49CE115-8B28-48C7-948B-E3DFAC19885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64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24" indent="-291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653" indent="-2329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514" indent="-2329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375" indent="-2329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6A9327-800F-4028-8000-BF1A7FB28388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1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6993-8ACA-4343-A0E9-7FA09564159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924-C11C-4008-B1C8-7D8A62C6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0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6993-8ACA-4343-A0E9-7FA09564159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924-C11C-4008-B1C8-7D8A62C6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6993-8ACA-4343-A0E9-7FA09564159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924-C11C-4008-B1C8-7D8A62C6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6993-8ACA-4343-A0E9-7FA09564159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924-C11C-4008-B1C8-7D8A62C6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0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6993-8ACA-4343-A0E9-7FA09564159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924-C11C-4008-B1C8-7D8A62C6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6993-8ACA-4343-A0E9-7FA09564159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924-C11C-4008-B1C8-7D8A62C6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6993-8ACA-4343-A0E9-7FA09564159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924-C11C-4008-B1C8-7D8A62C6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6993-8ACA-4343-A0E9-7FA09564159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924-C11C-4008-B1C8-7D8A62C6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6993-8ACA-4343-A0E9-7FA09564159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924-C11C-4008-B1C8-7D8A62C6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4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6993-8ACA-4343-A0E9-7FA09564159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924-C11C-4008-B1C8-7D8A62C6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0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6993-8ACA-4343-A0E9-7FA09564159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924-C11C-4008-B1C8-7D8A62C6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1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76993-8ACA-4343-A0E9-7FA09564159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0924-C11C-4008-B1C8-7D8A62C6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4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u7j4Woyp92M5KM&amp;tbnid=vJ8BxmtYcYOmgM:&amp;ved=0CAUQjRw&amp;url=http://www.bluegrassplaygrounds.com/play-structures-5od-model-bobbie.html&amp;ei=4WgeUreEBq7viQLH1oCYAw&amp;bvm=bv.51495398,d.cGE&amp;psig=AFQjCNG746Y0I7oIowYXXKdfGsAQRWdqrA&amp;ust=137781102573418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432050" y="1682751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/>
              <a:t>MEASURE L BOND PROGRAM</a:t>
            </a:r>
            <a:br>
              <a:rPr lang="en-US" sz="4400" dirty="0"/>
            </a:br>
            <a:endParaRPr lang="en-US" sz="4000" i="1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09900" y="4194175"/>
            <a:ext cx="6781800" cy="2362200"/>
          </a:xfrm>
        </p:spPr>
        <p:txBody>
          <a:bodyPr/>
          <a:lstStyle/>
          <a:p>
            <a:pPr algn="ctr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b="1" dirty="0" smtClean="0">
                <a:effectLst/>
              </a:rPr>
              <a:t>CITIZENS</a:t>
            </a:r>
            <a:r>
              <a:rPr lang="ja-JP" altLang="en-US" b="1" dirty="0" smtClean="0">
                <a:effectLst/>
              </a:rPr>
              <a:t>’</a:t>
            </a:r>
            <a:r>
              <a:rPr lang="en-US" altLang="ja-JP" b="1" dirty="0" smtClean="0">
                <a:effectLst/>
              </a:rPr>
              <a:t> BOND OVERSIGHT COMMITTEE</a:t>
            </a:r>
          </a:p>
          <a:p>
            <a:pPr algn="ctr" eaLnBrk="1" hangingPunct="1">
              <a:defRPr/>
            </a:pPr>
            <a:r>
              <a:rPr lang="en-US" sz="1800" b="1" dirty="0"/>
              <a:t>April 01, 2014</a:t>
            </a:r>
          </a:p>
          <a:p>
            <a:pPr algn="ctr" eaLnBrk="1" hangingPunct="1">
              <a:defRPr/>
            </a:pPr>
            <a:r>
              <a:rPr lang="en-US" b="1" dirty="0"/>
              <a:t>PROGRAM UPDATE</a:t>
            </a:r>
          </a:p>
        </p:txBody>
      </p:sp>
      <p:pic>
        <p:nvPicPr>
          <p:cNvPr id="5124" name="Picture 9" descr="http://tes.pasco.k12.fl.us/wp-content/uploads/tes/2014/02/school4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865870"/>
            <a:ext cx="7631113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vusd.net/uimg/image/1300541815730/130356710834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260350"/>
            <a:ext cx="11255022" cy="1701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5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64356" y="244476"/>
            <a:ext cx="7895519" cy="1431925"/>
          </a:xfrm>
        </p:spPr>
        <p:txBody>
          <a:bodyPr/>
          <a:lstStyle/>
          <a:p>
            <a:pPr marL="342900" indent="-342900"/>
            <a:r>
              <a:rPr lang="en-US" altLang="en-US" sz="3600" dirty="0"/>
              <a:t>AHS water tank:</a:t>
            </a:r>
            <a:br>
              <a:rPr lang="en-US" altLang="en-US" sz="3600" dirty="0"/>
            </a:br>
            <a:r>
              <a:rPr lang="en-US" altLang="en-US" sz="2400" dirty="0"/>
              <a:t>Just about complete!</a:t>
            </a:r>
          </a:p>
        </p:txBody>
      </p:sp>
      <p:pic>
        <p:nvPicPr>
          <p:cNvPr id="15363" name="Picture 2" descr="Z:\Bond\Projects\Dennis Picture Folder\Aptos Water Tank\DSC006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75" y="1905000"/>
            <a:ext cx="5588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536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419600"/>
            <a:ext cx="5588000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14563" y="244476"/>
            <a:ext cx="6811962" cy="1431925"/>
          </a:xfrm>
        </p:spPr>
        <p:txBody>
          <a:bodyPr/>
          <a:lstStyle/>
          <a:p>
            <a:pPr marL="342900" indent="-342900"/>
            <a:r>
              <a:rPr lang="en-US" altLang="en-US" sz="3600" dirty="0"/>
              <a:t>Pajaro Middle School Kitchen</a:t>
            </a:r>
            <a:endParaRPr lang="en-US" altLang="en-US" dirty="0" smtClean="0">
              <a:effectLst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6388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9150" y="1676401"/>
            <a:ext cx="8186738" cy="4691063"/>
          </a:xfr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51039" y="223839"/>
            <a:ext cx="8385175" cy="14319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ffectLst/>
              </a:rPr>
              <a:t>Solar Projects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2362200" y="1851025"/>
            <a:ext cx="8007350" cy="454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000" kern="0" dirty="0">
                <a:effectLst/>
                <a:latin typeface="Arial Narrow" panose="020B0606020202030204" pitchFamily="34" charset="0"/>
              </a:rPr>
              <a:t>Construction underway Bradley and Hall District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000" kern="0" dirty="0">
                <a:effectLst/>
                <a:latin typeface="Arial Narrow" panose="020B0606020202030204" pitchFamily="34" charset="0"/>
              </a:rPr>
              <a:t>Start date March 5, 2014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000" kern="0" dirty="0">
                <a:effectLst/>
                <a:latin typeface="Arial Narrow" panose="020B0606020202030204" pitchFamily="34" charset="0"/>
              </a:rPr>
              <a:t>Scheduled completion April 22, 2014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kern="0" dirty="0">
                <a:effectLst/>
                <a:latin typeface="Arial Narrow" panose="020B0606020202030204" pitchFamily="34" charset="0"/>
              </a:rPr>
              <a:t>Design work underway-for Aptos, Watsonville High and Rolling Hills Middle Schools DSA review in May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400" kern="0" dirty="0">
              <a:effectLst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2400" kern="0" dirty="0">
              <a:effectLst/>
            </a:endParaRPr>
          </a:p>
          <a:p>
            <a:pPr marL="0" indent="0" eaLnBrk="1" hangingPunct="1">
              <a:buNone/>
              <a:defRPr/>
            </a:pPr>
            <a:endParaRPr lang="en-US" kern="0" dirty="0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10104"/>
          <a:stretch>
            <a:fillRect/>
          </a:stretch>
        </p:blipFill>
        <p:spPr bwMode="auto">
          <a:xfrm>
            <a:off x="3722688" y="3763964"/>
            <a:ext cx="5257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74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763964"/>
            <a:ext cx="5257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79096"/>
              </p:ext>
            </p:extLst>
          </p:nvPr>
        </p:nvGraphicFramePr>
        <p:xfrm>
          <a:off x="1207912" y="1504614"/>
          <a:ext cx="9188629" cy="464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292"/>
                <a:gridCol w="2357292"/>
                <a:gridCol w="2357292"/>
                <a:gridCol w="2116753"/>
              </a:tblGrid>
              <a:tr h="39937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Series A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Series B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Totals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</a:tr>
              <a:tr h="56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Principal Amount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$68,540,000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$11,</a:t>
                      </a:r>
                      <a:r>
                        <a:rPr lang="en-US" sz="1600" baseline="0" dirty="0" smtClean="0"/>
                        <a:t>460,000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$80,000,000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</a:tr>
              <a:tr h="3993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Building Fund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$65,478,255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$5,000,000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$70,478,255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5" marR="91435" marT="45722" marB="45722"/>
                </a:tc>
              </a:tr>
              <a:tr h="56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Technology Endowment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$2,500,000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$2,500,000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5" marR="91435" marT="45722" marB="45722"/>
                </a:tc>
              </a:tr>
              <a:tr h="56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Repair</a:t>
                      </a:r>
                    </a:p>
                    <a:p>
                      <a:r>
                        <a:rPr lang="en-US" sz="1600" dirty="0" smtClean="0"/>
                        <a:t>Endowment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$3,750,000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$3,750,000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5" marR="91435" marT="45722" marB="45722"/>
                </a:tc>
              </a:tr>
              <a:tr h="56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COP/Lease</a:t>
                      </a:r>
                      <a:r>
                        <a:rPr lang="en-US" sz="1600" baseline="0" dirty="0" smtClean="0"/>
                        <a:t> Payoff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$2,628,229</a:t>
                      </a:r>
                    </a:p>
                    <a:p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$2,628,229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</a:tr>
              <a:tr h="56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Debt Service Fund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$134,553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$134,553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</a:tr>
              <a:tr h="3993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 of Issuance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$433,516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$75,447</a:t>
                      </a:r>
                      <a:endParaRPr lang="en-US" sz="16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$508,963</a:t>
                      </a:r>
                    </a:p>
                  </a:txBody>
                  <a:tcPr marL="91435" marR="91435" marT="45722" marB="45722"/>
                </a:tc>
              </a:tr>
              <a:tr h="5361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Totals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$68,540,000</a:t>
                      </a:r>
                    </a:p>
                    <a:p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$11,460,000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$80,000,000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2" marB="45722"/>
                </a:tc>
              </a:tr>
            </a:tbl>
          </a:graphicData>
        </a:graphic>
      </p:graphicFrame>
      <p:sp>
        <p:nvSpPr>
          <p:cNvPr id="19510" name="TextBox 4"/>
          <p:cNvSpPr txBox="1">
            <a:spLocks noChangeArrowheads="1"/>
          </p:cNvSpPr>
          <p:nvPr/>
        </p:nvSpPr>
        <p:spPr bwMode="auto">
          <a:xfrm>
            <a:off x="2320925" y="446088"/>
            <a:ext cx="6656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Summary of Bond Activity</a:t>
            </a:r>
          </a:p>
        </p:txBody>
      </p:sp>
      <p:sp>
        <p:nvSpPr>
          <p:cNvPr id="19511" name="TextBox 5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Work Areas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280356"/>
            <a:ext cx="10515600" cy="3896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latin typeface="Arial Narrow" panose="020B0606020202030204" pitchFamily="34" charset="0"/>
              </a:rPr>
              <a:t>The district identified 3 </a:t>
            </a:r>
            <a:r>
              <a:rPr lang="ja-JP" altLang="en-US" sz="2000" dirty="0">
                <a:latin typeface="Arial Narrow" panose="020B0606020202030204" pitchFamily="34" charset="0"/>
              </a:rPr>
              <a:t>“</a:t>
            </a:r>
            <a:r>
              <a:rPr lang="en-US" altLang="ja-JP" sz="2000" dirty="0">
                <a:latin typeface="Arial Narrow" panose="020B0606020202030204" pitchFamily="34" charset="0"/>
              </a:rPr>
              <a:t>Work Areas</a:t>
            </a:r>
            <a:r>
              <a:rPr lang="ja-JP" altLang="en-US" sz="2000" dirty="0">
                <a:latin typeface="Arial Narrow" panose="020B0606020202030204" pitchFamily="34" charset="0"/>
              </a:rPr>
              <a:t>”</a:t>
            </a:r>
            <a:r>
              <a:rPr lang="en-US" altLang="ja-JP" sz="2000" dirty="0">
                <a:latin typeface="Arial Narrow" panose="020B0606020202030204" pitchFamily="34" charset="0"/>
              </a:rPr>
              <a:t> which forms the structure for project tracking.  All future reports and updates will follow this format:  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effectLst/>
                <a:latin typeface="Arial Narrow" panose="020B0606020202030204" pitchFamily="34" charset="0"/>
              </a:rPr>
              <a:t>North – Aptos Area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effectLst/>
                <a:latin typeface="Arial Narrow" panose="020B0606020202030204" pitchFamily="34" charset="0"/>
              </a:rPr>
              <a:t>Central – Pajaro Area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effectLst/>
                <a:latin typeface="Arial Narrow" panose="020B0606020202030204" pitchFamily="34" charset="0"/>
              </a:rPr>
              <a:t>South – Watsonville Area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3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006725" y="265114"/>
            <a:ext cx="62420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0" dirty="0">
                <a:latin typeface="Arial Narrow" pitchFamily="34" charset="0"/>
                <a:ea typeface="+mj-ea"/>
                <a:cs typeface="+mj-cs"/>
              </a:rPr>
              <a:t>Expenditures By Area</a:t>
            </a:r>
          </a:p>
          <a:p>
            <a:pPr algn="ctr">
              <a:defRPr/>
            </a:pPr>
            <a:r>
              <a:rPr lang="en-US" sz="3200" b="1" kern="0" dirty="0">
                <a:latin typeface="Arial Narrow" pitchFamily="34" charset="0"/>
                <a:ea typeface="+mj-ea"/>
                <a:cs typeface="+mj-cs"/>
              </a:rPr>
              <a:t>As of February </a:t>
            </a:r>
            <a:r>
              <a:rPr lang="en-US" sz="3200" b="1" kern="0">
                <a:latin typeface="Arial Narrow" pitchFamily="34" charset="0"/>
                <a:ea typeface="+mj-ea"/>
                <a:cs typeface="+mj-cs"/>
              </a:rPr>
              <a:t>28</a:t>
            </a:r>
            <a:r>
              <a:rPr lang="en-US" sz="3200" b="1" kern="0" baseline="30000">
                <a:latin typeface="Arial Narrow" pitchFamily="34" charset="0"/>
                <a:ea typeface="+mj-ea"/>
                <a:cs typeface="+mj-cs"/>
              </a:rPr>
              <a:t>th</a:t>
            </a:r>
            <a:r>
              <a:rPr lang="en-US" sz="3200" b="1" ker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3200" b="1" kern="0" smtClean="0">
                <a:latin typeface="Arial Narrow" pitchFamily="34" charset="0"/>
                <a:ea typeface="+mj-ea"/>
                <a:cs typeface="+mj-cs"/>
              </a:rPr>
              <a:t>2014</a:t>
            </a:r>
          </a:p>
          <a:p>
            <a:pPr algn="ctr">
              <a:defRPr/>
            </a:pPr>
            <a:endParaRPr lang="en-US" sz="3200" b="1" kern="0" dirty="0"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56801"/>
              </p:ext>
            </p:extLst>
          </p:nvPr>
        </p:nvGraphicFramePr>
        <p:xfrm>
          <a:off x="2087564" y="1957388"/>
          <a:ext cx="7634287" cy="1108869"/>
        </p:xfrm>
        <a:graphic>
          <a:graphicData uri="http://schemas.openxmlformats.org/drawingml/2006/table">
            <a:tbl>
              <a:tblPr/>
              <a:tblGrid>
                <a:gridCol w="1732041"/>
                <a:gridCol w="1701548"/>
                <a:gridCol w="1573933"/>
                <a:gridCol w="1701548"/>
                <a:gridCol w="925217"/>
              </a:tblGrid>
              <a:tr h="499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North- APTOS AREA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Spent YTD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Remainder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Spent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99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$29,627,958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$1,892,318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$28,601,836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475840"/>
              </p:ext>
            </p:extLst>
          </p:nvPr>
        </p:nvGraphicFramePr>
        <p:xfrm>
          <a:off x="2066926" y="3243263"/>
          <a:ext cx="7686675" cy="939800"/>
        </p:xfrm>
        <a:graphic>
          <a:graphicData uri="http://schemas.openxmlformats.org/drawingml/2006/table">
            <a:tbl>
              <a:tblPr/>
              <a:tblGrid>
                <a:gridCol w="1753708"/>
                <a:gridCol w="1701209"/>
                <a:gridCol w="1562986"/>
                <a:gridCol w="1694538"/>
                <a:gridCol w="974234"/>
              </a:tblGrid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Central PAJARO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Spent YTD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Remainder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Spent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$34,881,171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$1,309,312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$34,187,650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169697"/>
              </p:ext>
            </p:extLst>
          </p:nvPr>
        </p:nvGraphicFramePr>
        <p:xfrm>
          <a:off x="2033589" y="4456113"/>
          <a:ext cx="7762875" cy="1012825"/>
        </p:xfrm>
        <a:graphic>
          <a:graphicData uri="http://schemas.openxmlformats.org/drawingml/2006/table">
            <a:tbl>
              <a:tblPr/>
              <a:tblGrid>
                <a:gridCol w="1787045"/>
                <a:gridCol w="1690576"/>
                <a:gridCol w="1584251"/>
                <a:gridCol w="1711842"/>
                <a:gridCol w="989161"/>
              </a:tblGrid>
              <a:tr h="4032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South WATSONVILLE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Spent YTD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Remainder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Spent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$54,446,728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$738,023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$54,155,361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343030"/>
              </p:ext>
            </p:extLst>
          </p:nvPr>
        </p:nvGraphicFramePr>
        <p:xfrm>
          <a:off x="1974272" y="5877733"/>
          <a:ext cx="7793182" cy="314325"/>
        </p:xfrm>
        <a:graphic>
          <a:graphicData uri="http://schemas.openxmlformats.org/drawingml/2006/table">
            <a:tbl>
              <a:tblPr/>
              <a:tblGrid>
                <a:gridCol w="1801839"/>
                <a:gridCol w="1764377"/>
                <a:gridCol w="1569723"/>
                <a:gridCol w="1713358"/>
                <a:gridCol w="943885"/>
              </a:tblGrid>
              <a:tr h="2127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333300"/>
                          </a:solidFill>
                          <a:effectLst/>
                          <a:latin typeface="Arial Narrow" panose="020B0606020202030204" pitchFamily="34" charset="0"/>
                        </a:rPr>
                        <a:t>Grand Totals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333300"/>
                          </a:solidFill>
                          <a:effectLst/>
                          <a:latin typeface="Arial Narrow" panose="020B0606020202030204" pitchFamily="34" charset="0"/>
                        </a:rPr>
                        <a:t>$118,955,857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333300"/>
                          </a:solidFill>
                          <a:effectLst/>
                          <a:latin typeface="Arial Narrow" panose="020B0606020202030204" pitchFamily="34" charset="0"/>
                        </a:rPr>
                        <a:t>$3,939,653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333300"/>
                          </a:solidFill>
                          <a:effectLst/>
                          <a:latin typeface="Arial Narrow" panose="020B0606020202030204" pitchFamily="34" charset="0"/>
                        </a:rPr>
                        <a:t>$116,944,847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49451" y="163514"/>
            <a:ext cx="8385175" cy="1431925"/>
          </a:xfrm>
        </p:spPr>
        <p:txBody>
          <a:bodyPr/>
          <a:lstStyle/>
          <a:p>
            <a:r>
              <a:rPr lang="en-US" altLang="en-US" sz="3600"/>
              <a:t>Phase I</a:t>
            </a:r>
            <a:br>
              <a:rPr lang="en-US" altLang="en-US" sz="3600"/>
            </a:br>
            <a:r>
              <a:rPr lang="en-US" altLang="en-US" sz="3600"/>
              <a:t>North Area -</a:t>
            </a:r>
            <a:r>
              <a:rPr lang="en-US" altLang="en-US" sz="2800"/>
              <a:t>Project Status </a:t>
            </a:r>
            <a:br>
              <a:rPr lang="en-US" altLang="en-US" sz="2800"/>
            </a:br>
            <a:endParaRPr lang="en-US" altLang="en-US" sz="12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982665"/>
              </p:ext>
            </p:extLst>
          </p:nvPr>
        </p:nvGraphicFramePr>
        <p:xfrm>
          <a:off x="959556" y="1393826"/>
          <a:ext cx="9414757" cy="471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1077"/>
                <a:gridCol w="2721840"/>
                <a:gridCol w="2721840"/>
              </a:tblGrid>
              <a:tr h="6456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Description of Project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Status</a:t>
                      </a: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Comments</a:t>
                      </a:r>
                    </a:p>
                  </a:txBody>
                  <a:tcPr marL="91447" marR="91447" marT="45740" marB="45740"/>
                </a:tc>
              </a:tr>
              <a:tr h="7317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Aptos High School-Freedom Field Phase II Modernization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Planning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</a:tr>
              <a:tr h="5182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Freedom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Field-Phase I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Under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Construction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Work Should be completed by end of June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</a:tr>
              <a:tr h="51826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Bleacher Replacement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Site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complete; Bleachers in fabrication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Work should be completed end of April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</a:tr>
              <a:tr h="40539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Mar Vista Modernization/Reconfiguration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Planning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</a:tr>
              <a:tr h="4414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Mar Vista Modernization/Multi Purpose Room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Planning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</a:tr>
              <a:tr h="39496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Rio Del Mar ES Modernization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Planning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Site Meeting 9-3-13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</a:tr>
              <a:tr h="46886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Valencia ES Modernization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Planning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</a:tr>
              <a:tr h="46886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Renaissance HS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Well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Complete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0" marB="45740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Water Testing</a:t>
                      </a:r>
                    </a:p>
                  </a:txBody>
                  <a:tcPr marL="91447" marR="91447" marT="45740" marB="45740"/>
                </a:tc>
              </a:tr>
            </a:tbl>
          </a:graphicData>
        </a:graphic>
      </p:graphicFrame>
      <p:sp>
        <p:nvSpPr>
          <p:cNvPr id="22573" name="TextBox 9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012951" y="119064"/>
            <a:ext cx="8385175" cy="1431925"/>
          </a:xfrm>
        </p:spPr>
        <p:txBody>
          <a:bodyPr/>
          <a:lstStyle/>
          <a:p>
            <a:r>
              <a:rPr lang="en-US" altLang="en-US" sz="3600"/>
              <a:t>Phase I</a:t>
            </a:r>
            <a:br>
              <a:rPr lang="en-US" altLang="en-US" sz="3600"/>
            </a:br>
            <a:r>
              <a:rPr lang="en-US" altLang="en-US" sz="3600"/>
              <a:t>Central Area- </a:t>
            </a:r>
            <a:r>
              <a:rPr lang="en-US" altLang="en-US" sz="2800"/>
              <a:t>Project Status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295295"/>
              </p:ext>
            </p:extLst>
          </p:nvPr>
        </p:nvGraphicFramePr>
        <p:xfrm>
          <a:off x="1106311" y="1570038"/>
          <a:ext cx="9166577" cy="40101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25842"/>
                <a:gridCol w="2485209"/>
                <a:gridCol w="3055526"/>
              </a:tblGrid>
              <a:tr h="73275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Description of Project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Status</a:t>
                      </a: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Comments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</a:tr>
              <a:tr h="73152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PVHS Auditorium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Planning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Work with Coastal Commission for their initial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input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</a:tr>
              <a:tr h="5781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PVHS Playfields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Planning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Work with Coastal Commission for their initial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input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</a:tr>
              <a:tr h="41668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Cesar Chavez MS Modernization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In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Design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Schematic Design 90% Complete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</a:tr>
              <a:tr h="51816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Lakeview MS 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Modernization-Painting school and repairing roof leaks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In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Design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Work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should be completed over summer break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</a:tr>
              <a:tr h="3918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Rolling Hills MS Gym/Kitchen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Modernization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Planning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</a:tr>
              <a:tr h="51816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Ann Soldo Modernization-Siding replacement, roof,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doors and painting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In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Design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Work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should be completed over summer break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25" marB="45725"/>
                </a:tc>
              </a:tr>
            </a:tbl>
          </a:graphicData>
        </a:graphic>
      </p:graphicFrame>
      <p:sp>
        <p:nvSpPr>
          <p:cNvPr id="23589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Phase I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Central Area- </a:t>
            </a:r>
            <a:r>
              <a:rPr lang="en-US" sz="3600" dirty="0"/>
              <a:t>Continued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683637"/>
              </p:ext>
            </p:extLst>
          </p:nvPr>
        </p:nvGraphicFramePr>
        <p:xfrm>
          <a:off x="1083733" y="1905001"/>
          <a:ext cx="9285819" cy="322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273"/>
                <a:gridCol w="3095273"/>
                <a:gridCol w="3095273"/>
              </a:tblGrid>
              <a:tr h="3709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Description of Project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47" marR="91447" marT="45746" marB="457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Status</a:t>
                      </a:r>
                    </a:p>
                  </a:txBody>
                  <a:tcPr marL="91447" marR="91447" marT="45746" marB="457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Comments</a:t>
                      </a:r>
                    </a:p>
                  </a:txBody>
                  <a:tcPr marL="91447" marR="91447" marT="45746" marB="45746">
                    <a:solidFill>
                      <a:schemeClr val="accent2"/>
                    </a:solidFill>
                  </a:tcPr>
                </a:tc>
              </a:tr>
              <a:tr h="5182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Calabasas ES Modernization-Roof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Repairs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35" marB="4573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In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Design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35" marB="4573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Work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should be completed over summer break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35" marB="4573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82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Freedom ES Modernization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35" marB="4573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In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Design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35" marB="4573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Work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should be completed over summer break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35" marB="45735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9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Radcliff ES Modernization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35" marB="4573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Planning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35" marB="4573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28" marR="91428" marT="45735" marB="4573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9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Alianza/WCSA-Fire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Water Line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32" marB="457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In Design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32" marB="457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Schematic Design Complete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32" marB="45732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9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Quick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Start Projects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32" marB="4573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In Planning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32" marB="4573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32" marB="4573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826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Flooring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Project-Phase II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32" marB="457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Bid Phase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32" marB="457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Bid solicitation to occur week of 4/01/14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32" marB="45732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613" name="TextBox 9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02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49451" y="98426"/>
            <a:ext cx="8385175" cy="1431925"/>
          </a:xfrm>
        </p:spPr>
        <p:txBody>
          <a:bodyPr/>
          <a:lstStyle/>
          <a:p>
            <a:r>
              <a:rPr lang="en-US" altLang="en-US" sz="3600"/>
              <a:t>Phase I</a:t>
            </a:r>
            <a:br>
              <a:rPr lang="en-US" altLang="en-US" sz="3600"/>
            </a:br>
            <a:r>
              <a:rPr lang="en-US" altLang="en-US" sz="3600"/>
              <a:t>South Area -</a:t>
            </a:r>
            <a:r>
              <a:rPr lang="en-US" altLang="en-US" sz="2800"/>
              <a:t>Project Status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438922"/>
              </p:ext>
            </p:extLst>
          </p:nvPr>
        </p:nvGraphicFramePr>
        <p:xfrm>
          <a:off x="2257425" y="1477963"/>
          <a:ext cx="8027988" cy="50579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75473"/>
                <a:gridCol w="2176520"/>
                <a:gridCol w="2675995"/>
              </a:tblGrid>
              <a:tr h="6452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Description of Project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Status</a:t>
                      </a: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Comments 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</a:tr>
              <a:tr h="5345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Watsonville HS 2 Story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New Classrooms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In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Design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Schematic Design Complete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</a:tr>
              <a:tr h="5181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Pajaro MS Modernization-Includes new Kitchen site work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and drainage 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In Design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Schematic</a:t>
                      </a:r>
                      <a:r>
                        <a:rPr lang="en-US" sz="1600" i="1" baseline="0" dirty="0" smtClean="0">
                          <a:latin typeface="Arial Narrow" panose="020B0606020202030204" pitchFamily="34" charset="0"/>
                        </a:rPr>
                        <a:t> Design Complete and Approved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</a:tr>
              <a:tr h="64006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Hall District Modernization-Includes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Repairs to D Wing, Gutter replacement and Trim Paint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In Design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Schematic Design 60% Complete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</a:tr>
              <a:tr h="58048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EA Hall MS New Classroom Building-9 new classrooms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In Design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Schematic Design 90% Complete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</a:tr>
              <a:tr h="5181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EA Hall MS Playfield Upgrades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In Design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Schematic Design 95% Complete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</a:tr>
              <a:tr h="38501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Mintie White Modernization-A-Wing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In Planning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</a:tr>
              <a:tr h="3615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Quick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Start Projects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In Planning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</a:tr>
              <a:tr h="58641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Flooring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Project-Phase II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Bid Phase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Bid solicitation to occur week of 4/01/14</a:t>
                      </a:r>
                      <a:endParaRPr lang="en-US" sz="1600" i="1" dirty="0">
                        <a:latin typeface="Arial Narrow" panose="020B0606020202030204" pitchFamily="34" charset="0"/>
                      </a:endParaRPr>
                    </a:p>
                  </a:txBody>
                  <a:tcPr marL="91461" marR="91461" marT="45712" marB="45712"/>
                </a:tc>
              </a:tr>
            </a:tbl>
          </a:graphicData>
        </a:graphic>
      </p:graphicFrame>
      <p:sp>
        <p:nvSpPr>
          <p:cNvPr id="25645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800" b="1" dirty="0" smtClean="0">
                <a:latin typeface="Arial Narrow" panose="020B0606020202030204" pitchFamily="34" charset="0"/>
              </a:rPr>
              <a:t>Role of Committee</a:t>
            </a:r>
            <a:r>
              <a:rPr lang="en-US" altLang="en-US" sz="2800" dirty="0">
                <a:latin typeface="Arial Narrow" panose="020B0606020202030204" pitchFamily="34" charset="0"/>
              </a:rPr>
              <a:t/>
            </a:r>
            <a:br>
              <a:rPr lang="en-US" altLang="en-US" sz="2800" dirty="0">
                <a:latin typeface="Arial Narrow" panose="020B0606020202030204" pitchFamily="34" charset="0"/>
              </a:rPr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174875" y="2530475"/>
            <a:ext cx="8007350" cy="3520369"/>
          </a:xfrm>
        </p:spPr>
        <p:txBody>
          <a:bodyPr/>
          <a:lstStyle/>
          <a:p>
            <a:r>
              <a:rPr lang="en-US" altLang="en-US" sz="2000" b="1" dirty="0">
                <a:latin typeface="Arial Narrow" panose="020B0606020202030204" pitchFamily="34" charset="0"/>
              </a:rPr>
              <a:t>Education Code Section 15278</a:t>
            </a:r>
          </a:p>
          <a:p>
            <a:pPr marL="914400" lvl="1" indent="-457200">
              <a:buFont typeface="Arial Black" panose="020B0A04020102020204" pitchFamily="34" charset="0"/>
              <a:buAutoNum type="arabicPeriod"/>
            </a:pPr>
            <a:r>
              <a:rPr lang="en-US" altLang="en-US" sz="2000" dirty="0">
                <a:latin typeface="Arial Narrow" panose="020B0606020202030204" pitchFamily="34" charset="0"/>
              </a:rPr>
              <a:t>Inform the public concerning expenditures</a:t>
            </a:r>
          </a:p>
          <a:p>
            <a:pPr marL="914400" lvl="1" indent="-457200">
              <a:buFont typeface="Arial Black" panose="020B0A04020102020204" pitchFamily="34" charset="0"/>
              <a:buAutoNum type="arabicPeriod"/>
            </a:pPr>
            <a:endParaRPr lang="en-US" altLang="en-US" sz="2000" dirty="0">
              <a:latin typeface="Arial Narrow" panose="020B0606020202030204" pitchFamily="34" charset="0"/>
            </a:endParaRPr>
          </a:p>
          <a:p>
            <a:pPr marL="914400" lvl="1" indent="-457200">
              <a:buFont typeface="Arial Black" panose="020B0A04020102020204" pitchFamily="34" charset="0"/>
              <a:buAutoNum type="arabicPeriod"/>
            </a:pPr>
            <a:r>
              <a:rPr lang="en-US" altLang="en-US" sz="2000" dirty="0">
                <a:latin typeface="Arial Narrow" panose="020B0606020202030204" pitchFamily="34" charset="0"/>
              </a:rPr>
              <a:t>Advise the public in compliance with Prop 39 requirements</a:t>
            </a:r>
          </a:p>
          <a:p>
            <a:pPr marL="914400" lvl="1" indent="-457200">
              <a:buFont typeface="Arial Black" panose="020B0A04020102020204" pitchFamily="34" charset="0"/>
              <a:buAutoNum type="arabicPeriod"/>
            </a:pPr>
            <a:endParaRPr lang="en-US" altLang="en-US" sz="2000" dirty="0">
              <a:latin typeface="Arial Narrow" panose="020B0606020202030204" pitchFamily="34" charset="0"/>
            </a:endParaRPr>
          </a:p>
          <a:p>
            <a:pPr marL="914400" lvl="1" indent="-457200">
              <a:buFont typeface="Arial Black" panose="020B0A04020102020204" pitchFamily="34" charset="0"/>
              <a:buAutoNum type="arabicPeriod"/>
            </a:pPr>
            <a:r>
              <a:rPr lang="en-US" altLang="en-US" sz="2000" dirty="0">
                <a:latin typeface="Arial Narrow" panose="020B0606020202030204" pitchFamily="34" charset="0"/>
              </a:rPr>
              <a:t>Ensure that bond revenues are expended according to Prop 39 requirements</a:t>
            </a:r>
          </a:p>
          <a:p>
            <a:pPr marL="914400" lvl="1" indent="-457200">
              <a:buFont typeface="Arial Black" panose="020B0A04020102020204" pitchFamily="34" charset="0"/>
              <a:buAutoNum type="arabicPeriod"/>
            </a:pPr>
            <a:endParaRPr lang="en-US" altLang="en-US" sz="2000" dirty="0">
              <a:latin typeface="Arial Narrow" panose="020B0606020202030204" pitchFamily="34" charset="0"/>
            </a:endParaRPr>
          </a:p>
          <a:p>
            <a:pPr marL="914400" lvl="1" indent="-457200">
              <a:buFont typeface="Arial Black" panose="020B0A04020102020204" pitchFamily="34" charset="0"/>
              <a:buAutoNum type="arabicPeriod"/>
            </a:pPr>
            <a:r>
              <a:rPr lang="en-US" altLang="en-US" sz="2000" dirty="0">
                <a:latin typeface="Arial Narrow" panose="020B0606020202030204" pitchFamily="34" charset="0"/>
              </a:rPr>
              <a:t>Ensure that no funds are used for teachers</a:t>
            </a:r>
            <a:r>
              <a:rPr lang="ja-JP" altLang="en-US" sz="2000" dirty="0">
                <a:latin typeface="Arial Narrow" panose="020B0606020202030204" pitchFamily="34" charset="0"/>
              </a:rPr>
              <a:t>’</a:t>
            </a:r>
            <a:r>
              <a:rPr lang="en-US" altLang="ja-JP" sz="2000" dirty="0">
                <a:latin typeface="Arial Narrow" panose="020B0606020202030204" pitchFamily="34" charset="0"/>
              </a:rPr>
              <a:t> or administrators</a:t>
            </a:r>
            <a:r>
              <a:rPr lang="ja-JP" altLang="en-US" sz="2000" dirty="0">
                <a:latin typeface="Arial Narrow" panose="020B0606020202030204" pitchFamily="34" charset="0"/>
              </a:rPr>
              <a:t>’</a:t>
            </a:r>
            <a:r>
              <a:rPr lang="en-US" altLang="ja-JP" sz="2000" dirty="0">
                <a:latin typeface="Arial Narrow" panose="020B0606020202030204" pitchFamily="34" charset="0"/>
              </a:rPr>
              <a:t> salaries or operating expenses</a:t>
            </a:r>
            <a:endParaRPr lang="en-US" altLang="en-US" sz="2000" dirty="0">
              <a:latin typeface="Arial Narrow" panose="020B0606020202030204" pitchFamily="34" charset="0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2219325" y="1711325"/>
            <a:ext cx="7772400" cy="2109788"/>
          </a:xfrm>
        </p:spPr>
        <p:txBody>
          <a:bodyPr/>
          <a:lstStyle/>
          <a:p>
            <a:pPr algn="ctr"/>
            <a:r>
              <a:rPr lang="en-US" altLang="en-US" sz="4400" b="1" dirty="0"/>
              <a:t>Measure L Bond</a:t>
            </a:r>
            <a:br>
              <a:rPr lang="en-US" altLang="en-US" sz="4400" b="1" dirty="0"/>
            </a:br>
            <a:r>
              <a:rPr lang="en-US" altLang="en-US" sz="4400" b="1" dirty="0"/>
              <a:t>Technology Projects Update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303463" y="4278313"/>
            <a:ext cx="77724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endParaRPr lang="en-US" kern="0" dirty="0">
              <a:ea typeface="+mn-ea"/>
              <a:cs typeface="+mn-cs"/>
            </a:endParaRPr>
          </a:p>
          <a:p>
            <a:pPr algn="ctr">
              <a:defRPr/>
            </a:pPr>
            <a:r>
              <a:rPr lang="en-US" sz="2800" kern="0" dirty="0">
                <a:effectLst/>
                <a:ea typeface="+mn-ea"/>
                <a:cs typeface="+mn-cs"/>
              </a:rPr>
              <a:t>Dan Weiser</a:t>
            </a:r>
          </a:p>
          <a:p>
            <a:pPr algn="ctr">
              <a:defRPr/>
            </a:pPr>
            <a:r>
              <a:rPr lang="en-US" sz="2800" kern="0" dirty="0">
                <a:effectLst/>
                <a:ea typeface="+mn-ea"/>
                <a:cs typeface="+mn-cs"/>
              </a:rPr>
              <a:t>Assistant Director, Technology Services</a:t>
            </a:r>
          </a:p>
          <a:p>
            <a:pPr>
              <a:defRPr/>
            </a:pPr>
            <a:endParaRPr lang="en-US" kern="0" dirty="0">
              <a:ea typeface="+mn-ea"/>
              <a:cs typeface="+mn-cs"/>
            </a:endParaRPr>
          </a:p>
        </p:txBody>
      </p:sp>
      <p:pic>
        <p:nvPicPr>
          <p:cNvPr id="5" name="Picture 4" descr="http://www.pvusd.net/uimg/image/1300541815730/130356710834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260350"/>
            <a:ext cx="11255022" cy="1701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795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Technology Bond Funding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0939"/>
          <a:stretch>
            <a:fillRect/>
          </a:stretch>
        </p:blipFill>
        <p:spPr bwMode="auto">
          <a:xfrm>
            <a:off x="948267" y="1292225"/>
            <a:ext cx="9177866" cy="526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71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Intelligent Classrooms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25604" name="Content Placeholder 1"/>
          <p:cNvSpPr>
            <a:spLocks noGrp="1"/>
          </p:cNvSpPr>
          <p:nvPr>
            <p:ph idx="1"/>
          </p:nvPr>
        </p:nvSpPr>
        <p:spPr>
          <a:xfrm>
            <a:off x="838200" y="2269067"/>
            <a:ext cx="10515600" cy="390789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iTAC (Instructional Technology Advisory Committee) completed their meetings.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Identified 3 instructional technology tools for the  Intelligent Classroom Project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Mounted Short Throw Projector (digital display)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Document Camera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Classroom Audio Amplification System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Wide Area Network (WAN) Connection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26628" name="Content Placeholder 1"/>
          <p:cNvSpPr>
            <a:spLocks noGrp="1"/>
          </p:cNvSpPr>
          <p:nvPr>
            <p:ph idx="1"/>
          </p:nvPr>
        </p:nvSpPr>
        <p:spPr>
          <a:xfrm>
            <a:off x="838200" y="2201333"/>
            <a:ext cx="10515600" cy="397563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All comprehensive high schools have faster (gigabit) connections installed. All school sites are </a:t>
            </a:r>
            <a:r>
              <a:rPr lang="en-US" altLang="en-US" sz="2000" dirty="0">
                <a:latin typeface="Arial Narrow" panose="020B0606020202030204" pitchFamily="34" charset="0"/>
              </a:rPr>
              <a:t>“</a:t>
            </a:r>
            <a:r>
              <a:rPr lang="en-US" sz="2000" dirty="0">
                <a:latin typeface="Arial Narrow" panose="020B0606020202030204" pitchFamily="34" charset="0"/>
              </a:rPr>
              <a:t>in process</a:t>
            </a:r>
            <a:r>
              <a:rPr lang="en-US" altLang="en-US" sz="2000" dirty="0">
                <a:latin typeface="Arial Narrow" panose="020B0606020202030204" pitchFamily="34" charset="0"/>
              </a:rPr>
              <a:t>”</a:t>
            </a:r>
            <a:r>
              <a:rPr lang="en-US" sz="2000" dirty="0">
                <a:latin typeface="Arial Narrow" panose="020B0606020202030204" pitchFamily="34" charset="0"/>
              </a:rPr>
              <a:t> of ATT installation. 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Bradley, AHS, CCMS, Rolling Hills, WHS, Mintie, Pajaro Middle, New School, AVCI, and Aptos Jr. have a physical fiber cable for Gig installed but circuits are not yet tested and turned up.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PV High, Lakeview, and EA Hall have been tested and are now up.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AT&amp;T working to complete all site installations by the end of the school year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838200" y="1286933"/>
            <a:ext cx="9434689" cy="530913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dirty="0" err="1">
                <a:latin typeface="Arial Narrow" panose="020B0606020202030204" pitchFamily="34" charset="0"/>
              </a:rPr>
              <a:t>Erate</a:t>
            </a:r>
            <a:r>
              <a:rPr lang="en-US" sz="1800" dirty="0">
                <a:latin typeface="Arial Narrow" panose="020B0606020202030204" pitchFamily="34" charset="0"/>
              </a:rPr>
              <a:t> funding $800,000 of Data Center (NOC) upgrade and installation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Bond funds will be used to fund the </a:t>
            </a:r>
            <a:r>
              <a:rPr lang="ja-JP" altLang="en-US" sz="1800" dirty="0">
                <a:latin typeface="Arial Narrow" panose="020B0606020202030204" pitchFamily="34" charset="0"/>
              </a:rPr>
              <a:t>“</a:t>
            </a:r>
            <a:r>
              <a:rPr lang="en-US" altLang="ja-JP" sz="1800" dirty="0">
                <a:latin typeface="Arial Narrow" panose="020B0606020202030204" pitchFamily="34" charset="0"/>
              </a:rPr>
              <a:t>ineligible</a:t>
            </a:r>
            <a:r>
              <a:rPr lang="ja-JP" altLang="en-US" sz="1800" dirty="0">
                <a:latin typeface="Arial Narrow" panose="020B0606020202030204" pitchFamily="34" charset="0"/>
              </a:rPr>
              <a:t>”</a:t>
            </a:r>
            <a:r>
              <a:rPr lang="en-US" altLang="ja-JP" sz="1800" dirty="0">
                <a:latin typeface="Arial Narrow" panose="020B0606020202030204" pitchFamily="34" charset="0"/>
              </a:rPr>
              <a:t> school</a:t>
            </a:r>
            <a:r>
              <a:rPr lang="ja-JP" altLang="en-US" sz="1800" dirty="0">
                <a:latin typeface="Arial Narrow" panose="020B0606020202030204" pitchFamily="34" charset="0"/>
              </a:rPr>
              <a:t>’</a:t>
            </a:r>
            <a:r>
              <a:rPr lang="en-US" altLang="ja-JP" sz="1800" dirty="0">
                <a:latin typeface="Arial Narrow" panose="020B0606020202030204" pitchFamily="34" charset="0"/>
              </a:rPr>
              <a:t>s share (cost allocate 25% for Northern area schools)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Exchange Email Server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Web Content Filter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Firewall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Core Network Infrastructure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Backup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Storage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Etc.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Bond funds to be used to support non-</a:t>
            </a:r>
            <a:r>
              <a:rPr lang="en-US" sz="1800" dirty="0" err="1">
                <a:latin typeface="Arial Narrow" panose="020B0606020202030204" pitchFamily="34" charset="0"/>
              </a:rPr>
              <a:t>Erate</a:t>
            </a:r>
            <a:r>
              <a:rPr lang="en-US" sz="1800" dirty="0">
                <a:latin typeface="Arial Narrow" panose="020B0606020202030204" pitchFamily="34" charset="0"/>
              </a:rPr>
              <a:t> eligible items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UPS battery Backups – 3 Phase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Fire Suppression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Cooling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Facilities Enhancement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Emergency Generator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Etc.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</a:rPr>
              <a:t>Data Center upgrade completion date estimate: Summer 2014</a:t>
            </a: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Equipment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2359025" y="1676400"/>
            <a:ext cx="8007350" cy="443388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Completed Bradley Elementary school full network upgrade phase 1.</a:t>
            </a:r>
          </a:p>
          <a:p>
            <a:r>
              <a:rPr lang="en-US" sz="2000" dirty="0" err="1">
                <a:latin typeface="Arial Narrow" panose="020B0606020202030204" pitchFamily="34" charset="0"/>
              </a:rPr>
              <a:t>Erate</a:t>
            </a:r>
            <a:r>
              <a:rPr lang="en-US" sz="2000" dirty="0">
                <a:latin typeface="Arial Narrow" panose="020B0606020202030204" pitchFamily="34" charset="0"/>
              </a:rPr>
              <a:t> funding $750,000 for additional data drops and switches at 16 schools in the district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Bond funds to be used to provide additional data drops and switches for the other PVUSD schools and facilities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Schools that have received extra data ports this year via the above funding sources: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Ann Soldo, Starlight, Landmark, AVCI, EA Hall, Amesti, Freedom, Mintie White, AHS (complete)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Hall, Calabasas, Hyde, MacQuiddy, Alianza, WHS, PVHS (in process now)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Drops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838200" y="2223911"/>
            <a:ext cx="10515600" cy="39530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/>
                <a:latin typeface="Arial Narrow" panose="020B0606020202030204" pitchFamily="34" charset="0"/>
              </a:rPr>
              <a:t>On hold until the completion of the Data Center (NOC).</a:t>
            </a:r>
          </a:p>
          <a:p>
            <a:r>
              <a:rPr lang="en-US" sz="2000" dirty="0" smtClean="0">
                <a:effectLst/>
                <a:latin typeface="Arial Narrow" panose="020B0606020202030204" pitchFamily="34" charset="0"/>
              </a:rPr>
              <a:t>Hired Senior Applications Analyst 50% bond funded to help move these projects forward.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VDI, NAC, VoIP, Site Video Surveillance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Endowment Funds	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11" y="1573213"/>
            <a:ext cx="9361664" cy="50228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6400" dirty="0">
                <a:latin typeface="Arial Narrow" panose="020B0606020202030204" pitchFamily="34" charset="0"/>
              </a:rPr>
              <a:t>$500,000/year</a:t>
            </a:r>
          </a:p>
          <a:p>
            <a:pPr>
              <a:lnSpc>
                <a:spcPct val="110000"/>
              </a:lnSpc>
              <a:defRPr/>
            </a:pPr>
            <a:r>
              <a:rPr lang="en-US" sz="6400" dirty="0">
                <a:latin typeface="Arial Narrow" panose="020B0606020202030204" pitchFamily="34" charset="0"/>
              </a:rPr>
              <a:t>Encourage Equity, Refresh and Innovation</a:t>
            </a:r>
          </a:p>
          <a:p>
            <a:pPr>
              <a:lnSpc>
                <a:spcPct val="110000"/>
              </a:lnSpc>
              <a:defRPr/>
            </a:pPr>
            <a:r>
              <a:rPr lang="en-US" sz="6400" u="sng" dirty="0">
                <a:latin typeface="Arial Narrow" panose="020B0606020202030204" pitchFamily="34" charset="0"/>
              </a:rPr>
              <a:t>This Year: Equity &amp; Refresh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6400" dirty="0">
                <a:latin typeface="Arial Narrow" panose="020B0606020202030204" pitchFamily="34" charset="0"/>
              </a:rPr>
              <a:t>New Labs in Northern Area Schools</a:t>
            </a:r>
          </a:p>
          <a:p>
            <a:pPr>
              <a:lnSpc>
                <a:spcPct val="110000"/>
              </a:lnSpc>
              <a:defRPr/>
            </a:pPr>
            <a:r>
              <a:rPr lang="en-US" sz="6400" u="sng" dirty="0">
                <a:latin typeface="Arial Narrow" panose="020B0606020202030204" pitchFamily="34" charset="0"/>
              </a:rPr>
              <a:t>This Year: Innovation</a:t>
            </a:r>
          </a:p>
          <a:p>
            <a:pPr>
              <a:lnSpc>
                <a:spcPct val="110000"/>
              </a:lnSpc>
              <a:defRPr/>
            </a:pPr>
            <a:r>
              <a:rPr lang="en-US" sz="6400" dirty="0">
                <a:latin typeface="Arial Narrow" panose="020B0606020202030204" pitchFamily="34" charset="0"/>
              </a:rPr>
              <a:t>½ Funded </a:t>
            </a:r>
            <a:r>
              <a:rPr lang="en-US" sz="6400" dirty="0" err="1">
                <a:latin typeface="Arial Narrow" panose="020B0606020202030204" pitchFamily="34" charset="0"/>
              </a:rPr>
              <a:t>ToSA</a:t>
            </a:r>
            <a:r>
              <a:rPr lang="en-US" sz="6400" dirty="0">
                <a:latin typeface="Arial Narrow" panose="020B0606020202030204" pitchFamily="34" charset="0"/>
              </a:rPr>
              <a:t> for Professional Development</a:t>
            </a:r>
          </a:p>
          <a:p>
            <a:pPr>
              <a:lnSpc>
                <a:spcPct val="110000"/>
              </a:lnSpc>
              <a:defRPr/>
            </a:pPr>
            <a:r>
              <a:rPr lang="en-US" sz="6400" dirty="0" err="1">
                <a:latin typeface="Arial Narrow" panose="020B0606020202030204" pitchFamily="34" charset="0"/>
              </a:rPr>
              <a:t>Pajaro</a:t>
            </a:r>
            <a:r>
              <a:rPr lang="en-US" sz="6400" dirty="0">
                <a:latin typeface="Arial Narrow" panose="020B0606020202030204" pitchFamily="34" charset="0"/>
              </a:rPr>
              <a:t> Middle - Class iPads for 24/7 (year 2 &amp; Refresh)</a:t>
            </a:r>
          </a:p>
          <a:p>
            <a:pPr>
              <a:lnSpc>
                <a:spcPct val="110000"/>
              </a:lnSpc>
              <a:defRPr/>
            </a:pPr>
            <a:r>
              <a:rPr lang="en-US" sz="6400" dirty="0">
                <a:latin typeface="Arial Narrow" panose="020B0606020202030204" pitchFamily="34" charset="0"/>
              </a:rPr>
              <a:t>Ann </a:t>
            </a:r>
            <a:r>
              <a:rPr lang="en-US" sz="6400" dirty="0" err="1">
                <a:latin typeface="Arial Narrow" panose="020B0606020202030204" pitchFamily="34" charset="0"/>
              </a:rPr>
              <a:t>Soldo</a:t>
            </a:r>
            <a:r>
              <a:rPr lang="en-US" sz="6400" dirty="0">
                <a:latin typeface="Arial Narrow" panose="020B0606020202030204" pitchFamily="34" charset="0"/>
              </a:rPr>
              <a:t> - Class </a:t>
            </a:r>
            <a:r>
              <a:rPr lang="en-US" sz="6400" dirty="0" err="1">
                <a:latin typeface="Arial Narrow" panose="020B0606020202030204" pitchFamily="34" charset="0"/>
              </a:rPr>
              <a:t>ChromeBooks</a:t>
            </a:r>
            <a:r>
              <a:rPr lang="en-US" sz="6400" dirty="0">
                <a:latin typeface="Arial Narrow" panose="020B0606020202030204" pitchFamily="34" charset="0"/>
              </a:rPr>
              <a:t> 24/7 (year 2 &amp; Refresh)</a:t>
            </a:r>
          </a:p>
          <a:p>
            <a:pPr>
              <a:lnSpc>
                <a:spcPct val="110000"/>
              </a:lnSpc>
              <a:defRPr/>
            </a:pPr>
            <a:r>
              <a:rPr lang="en-US" sz="6400" dirty="0">
                <a:latin typeface="Arial Narrow" panose="020B0606020202030204" pitchFamily="34" charset="0"/>
              </a:rPr>
              <a:t>Lakeview - Supplemental </a:t>
            </a:r>
            <a:r>
              <a:rPr lang="en-US" sz="6400" dirty="0" err="1">
                <a:latin typeface="Arial Narrow" panose="020B0606020202030204" pitchFamily="34" charset="0"/>
              </a:rPr>
              <a:t>ChromeBooks</a:t>
            </a:r>
            <a:r>
              <a:rPr lang="en-US" sz="6400" dirty="0">
                <a:latin typeface="Arial Narrow" panose="020B0606020202030204" pitchFamily="34" charset="0"/>
              </a:rPr>
              <a:t> for 24/7 (year 1)</a:t>
            </a:r>
          </a:p>
          <a:p>
            <a:pPr>
              <a:lnSpc>
                <a:spcPct val="110000"/>
              </a:lnSpc>
              <a:defRPr/>
            </a:pPr>
            <a:r>
              <a:rPr lang="en-US" sz="6400" dirty="0">
                <a:latin typeface="Arial Narrow" panose="020B0606020202030204" pitchFamily="34" charset="0"/>
              </a:rPr>
              <a:t>Innovation Grants (27/7) -Two Class sets of </a:t>
            </a:r>
            <a:r>
              <a:rPr lang="en-US" sz="6400" dirty="0" err="1">
                <a:latin typeface="Arial Narrow" panose="020B0606020202030204" pitchFamily="34" charset="0"/>
              </a:rPr>
              <a:t>ChromeBooks</a:t>
            </a:r>
            <a:endParaRPr lang="en-US" sz="6400" dirty="0">
              <a:latin typeface="Arial Narrow" panose="020B0606020202030204" pitchFamily="34" charset="0"/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sz="6400" dirty="0">
                <a:latin typeface="Arial Narrow" panose="020B0606020202030204" pitchFamily="34" charset="0"/>
              </a:rPr>
              <a:t>Landmark, Ann </a:t>
            </a:r>
            <a:r>
              <a:rPr lang="en-US" sz="6400" dirty="0" err="1">
                <a:latin typeface="Arial Narrow" panose="020B0606020202030204" pitchFamily="34" charset="0"/>
              </a:rPr>
              <a:t>Soldo</a:t>
            </a:r>
            <a:r>
              <a:rPr lang="en-US" sz="6400" dirty="0">
                <a:latin typeface="Arial Narrow" panose="020B0606020202030204" pitchFamily="34" charset="0"/>
              </a:rPr>
              <a:t>, </a:t>
            </a:r>
          </a:p>
          <a:p>
            <a:pPr>
              <a:lnSpc>
                <a:spcPct val="110000"/>
              </a:lnSpc>
              <a:defRPr/>
            </a:pPr>
            <a:r>
              <a:rPr lang="en-US" sz="6400" dirty="0">
                <a:latin typeface="Arial Narrow" panose="020B0606020202030204" pitchFamily="34" charset="0"/>
              </a:rPr>
              <a:t>Innovation Grants (24/7) - Four Class Sets of iPads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6400" dirty="0">
                <a:latin typeface="Arial Narrow" panose="020B0606020202030204" pitchFamily="34" charset="0"/>
              </a:rPr>
              <a:t>Calabasas, HA Hyde, Mar Vista, Radcliff</a:t>
            </a:r>
          </a:p>
          <a:p>
            <a:pPr>
              <a:lnSpc>
                <a:spcPct val="110000"/>
              </a:lnSpc>
              <a:defRPr/>
            </a:pPr>
            <a:r>
              <a:rPr lang="en-US" sz="6400" dirty="0">
                <a:latin typeface="Arial Narrow" panose="020B0606020202030204" pitchFamily="34" charset="0"/>
              </a:rPr>
              <a:t>Winter Institute : 2 Sets of 10 </a:t>
            </a:r>
            <a:r>
              <a:rPr lang="en-US" sz="6400" dirty="0" err="1">
                <a:latin typeface="Arial Narrow" panose="020B0606020202030204" pitchFamily="34" charset="0"/>
              </a:rPr>
              <a:t>Chromebooks</a:t>
            </a:r>
            <a:r>
              <a:rPr lang="en-US" sz="6400" dirty="0">
                <a:latin typeface="Arial Narrow" panose="020B0606020202030204" pitchFamily="34" charset="0"/>
              </a:rPr>
              <a:t> w/ Storage and charging lockers – Location TBD</a:t>
            </a:r>
          </a:p>
          <a:p>
            <a:pPr>
              <a:lnSpc>
                <a:spcPct val="110000"/>
              </a:lnSpc>
              <a:defRPr/>
            </a:pPr>
            <a:r>
              <a:rPr lang="en-US" sz="6400" dirty="0">
                <a:latin typeface="Arial Narrow" panose="020B0606020202030204" pitchFamily="34" charset="0"/>
              </a:rPr>
              <a:t>Beginning planning for next year’s Endowment funds, 1 to 1 chrome book projects.</a:t>
            </a:r>
          </a:p>
          <a:p>
            <a:pPr lvl="1">
              <a:lnSpc>
                <a:spcPct val="60000"/>
              </a:lnSpc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60000"/>
              </a:lnSpc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60000"/>
              </a:lnSpc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13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4468814" y="5794375"/>
            <a:ext cx="3360737" cy="871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dirty="0"/>
              <a:t>Next CBOC Meeting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dirty="0"/>
              <a:t>Date : </a:t>
            </a:r>
            <a:r>
              <a:rPr lang="en-US" sz="1800" smtClean="0"/>
              <a:t>June </a:t>
            </a:r>
            <a:r>
              <a:rPr lang="en-US" sz="1800" smtClean="0"/>
              <a:t>10</a:t>
            </a:r>
            <a:r>
              <a:rPr lang="en-US" sz="1800" smtClean="0"/>
              <a:t>, </a:t>
            </a:r>
            <a:r>
              <a:rPr lang="en-US" sz="1800" dirty="0" smtClean="0"/>
              <a:t>2014</a:t>
            </a:r>
            <a:endParaRPr lang="en-US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dirty="0" smtClean="0"/>
              <a:t>Where: District Office</a:t>
            </a:r>
            <a:endParaRPr lang="en-US" sz="1800" dirty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  <p:pic>
        <p:nvPicPr>
          <p:cNvPr id="2050" name="Picture 2" descr="http://farm2.static.flickr.com/1219/679247324_207a10dd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1" y="1353998"/>
            <a:ext cx="4901847" cy="42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9396" y="843240"/>
            <a:ext cx="545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Projects the District did not work on!</a:t>
            </a:r>
            <a:endParaRPr lang="en-US" dirty="0"/>
          </a:p>
        </p:txBody>
      </p:sp>
      <p:pic>
        <p:nvPicPr>
          <p:cNvPr id="2052" name="Picture 4" descr="http://farm2.static.flickr.com/1149/1096697131_d13a2eae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1353998"/>
            <a:ext cx="4762500" cy="42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34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0425" y="615950"/>
            <a:ext cx="8205788" cy="1246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Measure L – Voter Approved Nov. 2012-  $150M</a:t>
            </a:r>
            <a:br>
              <a:rPr lang="en-US" sz="2800" b="1" dirty="0">
                <a:latin typeface="Arial Narrow" panose="020B0606020202030204" pitchFamily="34" charset="0"/>
              </a:rPr>
            </a:br>
            <a:r>
              <a:rPr lang="en-US" sz="2800" b="1" dirty="0">
                <a:latin typeface="Arial Narrow" panose="020B0606020202030204" pitchFamily="34" charset="0"/>
              </a:rPr>
              <a:t>General Purpose  &amp; Scope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2116138" y="1897064"/>
            <a:ext cx="8382000" cy="4073525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2000" dirty="0">
                <a:latin typeface="Arial Narrow" pitchFamily="34" charset="0"/>
              </a:rPr>
              <a:t>Repair and modernize aging classrooms and schools</a:t>
            </a:r>
          </a:p>
          <a:p>
            <a:pPr>
              <a:lnSpc>
                <a:spcPct val="75000"/>
              </a:lnSpc>
              <a:defRPr/>
            </a:pPr>
            <a:endParaRPr lang="en-US" sz="2000" dirty="0">
              <a:latin typeface="Arial Narrow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sz="2000" dirty="0">
                <a:latin typeface="Arial Narrow" pitchFamily="34" charset="0"/>
              </a:rPr>
              <a:t>Bring existing structures up to safety and access codes</a:t>
            </a:r>
          </a:p>
          <a:p>
            <a:pPr>
              <a:lnSpc>
                <a:spcPct val="75000"/>
              </a:lnSpc>
              <a:defRPr/>
            </a:pPr>
            <a:endParaRPr lang="en-US" sz="2000" dirty="0">
              <a:latin typeface="Arial Narrow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sz="2000" dirty="0">
                <a:latin typeface="Arial Narrow" pitchFamily="34" charset="0"/>
              </a:rPr>
              <a:t>Expand educational opportunities to students</a:t>
            </a:r>
          </a:p>
          <a:p>
            <a:pPr>
              <a:lnSpc>
                <a:spcPct val="75000"/>
              </a:lnSpc>
              <a:defRPr/>
            </a:pPr>
            <a:endParaRPr lang="en-US" sz="2000" dirty="0">
              <a:latin typeface="Arial Narrow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sz="2000" dirty="0">
                <a:latin typeface="Arial Narrow" pitchFamily="34" charset="0"/>
              </a:rPr>
              <a:t>Enhance health and safety of school sites</a:t>
            </a:r>
            <a:br>
              <a:rPr lang="en-US" sz="2000" dirty="0">
                <a:latin typeface="Arial Narrow" pitchFamily="34" charset="0"/>
              </a:rPr>
            </a:br>
            <a:endParaRPr lang="en-US" sz="2000" dirty="0">
              <a:latin typeface="Arial Narrow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sz="2000" dirty="0">
                <a:latin typeface="Arial Narrow" pitchFamily="34" charset="0"/>
              </a:rPr>
              <a:t>Modernize classroom technology</a:t>
            </a:r>
          </a:p>
          <a:p>
            <a:pPr marL="0" indent="0">
              <a:lnSpc>
                <a:spcPct val="75000"/>
              </a:lnSpc>
              <a:buNone/>
              <a:defRPr/>
            </a:pPr>
            <a:endParaRPr lang="en-US" sz="2000" dirty="0">
              <a:latin typeface="Arial Narrow" pitchFamily="34" charset="0"/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  <a:defRPr/>
            </a:pPr>
            <a:endParaRPr lang="en-US" sz="2000" dirty="0">
              <a:latin typeface="Arial Narrow" pitchFamily="34" charset="0"/>
            </a:endParaRPr>
          </a:p>
          <a:p>
            <a:pPr>
              <a:lnSpc>
                <a:spcPct val="75000"/>
              </a:lnSpc>
              <a:defRPr/>
            </a:pPr>
            <a:endParaRPr lang="en-US" sz="1600" dirty="0">
              <a:latin typeface="Arial Narrow" pitchFamily="34" charset="0"/>
            </a:endParaRPr>
          </a:p>
        </p:txBody>
      </p:sp>
      <p:pic>
        <p:nvPicPr>
          <p:cNvPr id="2" name="Picture 5" descr="iStock_000010510632Medium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3346451"/>
            <a:ext cx="2667000" cy="269557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/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/>
              <a:t>Role </a:t>
            </a:r>
            <a:r>
              <a:rPr lang="en-US" altLang="en-US" sz="3600" dirty="0"/>
              <a:t>of Committee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174875" y="2530475"/>
            <a:ext cx="8007350" cy="3520369"/>
          </a:xfrm>
        </p:spPr>
        <p:txBody>
          <a:bodyPr/>
          <a:lstStyle/>
          <a:p>
            <a:r>
              <a:rPr lang="en-US" altLang="en-US" sz="2000" b="1" dirty="0"/>
              <a:t>Education Code Section 15278</a:t>
            </a:r>
          </a:p>
          <a:p>
            <a:pPr marL="914400" lvl="1" indent="-457200">
              <a:buFont typeface="Arial Black" panose="020B0A04020102020204" pitchFamily="34" charset="0"/>
              <a:buAutoNum type="arabicPeriod"/>
            </a:pPr>
            <a:r>
              <a:rPr lang="en-US" altLang="en-US" sz="2000" dirty="0"/>
              <a:t>Inform the public concerning expenditures</a:t>
            </a:r>
          </a:p>
          <a:p>
            <a:pPr marL="914400" lvl="1" indent="-457200">
              <a:buFont typeface="Arial Black" panose="020B0A04020102020204" pitchFamily="34" charset="0"/>
              <a:buAutoNum type="arabicPeriod"/>
            </a:pPr>
            <a:endParaRPr lang="en-US" altLang="en-US" sz="2000" dirty="0"/>
          </a:p>
          <a:p>
            <a:pPr marL="914400" lvl="1" indent="-457200">
              <a:buFont typeface="Arial Black" panose="020B0A04020102020204" pitchFamily="34" charset="0"/>
              <a:buAutoNum type="arabicPeriod"/>
            </a:pPr>
            <a:r>
              <a:rPr lang="en-US" altLang="en-US" sz="2000" dirty="0"/>
              <a:t>Advise the public in compliance with Prop 39 requirements</a:t>
            </a:r>
          </a:p>
          <a:p>
            <a:pPr marL="914400" lvl="1" indent="-457200">
              <a:buFont typeface="Arial Black" panose="020B0A04020102020204" pitchFamily="34" charset="0"/>
              <a:buAutoNum type="arabicPeriod"/>
            </a:pPr>
            <a:endParaRPr lang="en-US" altLang="en-US" sz="2000" dirty="0"/>
          </a:p>
          <a:p>
            <a:pPr marL="914400" lvl="1" indent="-457200">
              <a:buFont typeface="Arial Black" panose="020B0A04020102020204" pitchFamily="34" charset="0"/>
              <a:buAutoNum type="arabicPeriod"/>
            </a:pPr>
            <a:r>
              <a:rPr lang="en-US" altLang="en-US" sz="2000" dirty="0"/>
              <a:t>Ensure that bond revenues are expended according to Prop 39 requirements</a:t>
            </a:r>
          </a:p>
          <a:p>
            <a:pPr marL="914400" lvl="1" indent="-457200">
              <a:buFont typeface="Arial Black" panose="020B0A04020102020204" pitchFamily="34" charset="0"/>
              <a:buAutoNum type="arabicPeriod"/>
            </a:pPr>
            <a:endParaRPr lang="en-US" altLang="en-US" sz="2000" dirty="0"/>
          </a:p>
          <a:p>
            <a:pPr marL="914400" lvl="1" indent="-457200">
              <a:buFont typeface="Arial Black" panose="020B0A04020102020204" pitchFamily="34" charset="0"/>
              <a:buAutoNum type="arabicPeriod"/>
            </a:pPr>
            <a:r>
              <a:rPr lang="en-US" altLang="en-US" sz="2000" dirty="0"/>
              <a:t>Ensure that no funds are used for teachers</a:t>
            </a:r>
            <a:r>
              <a:rPr lang="ja-JP" altLang="en-US" sz="2000" dirty="0"/>
              <a:t>’</a:t>
            </a:r>
            <a:r>
              <a:rPr lang="en-US" altLang="ja-JP" sz="2000" dirty="0"/>
              <a:t> or administrators</a:t>
            </a:r>
            <a:r>
              <a:rPr lang="ja-JP" altLang="en-US" sz="2000" dirty="0"/>
              <a:t>’</a:t>
            </a:r>
            <a:r>
              <a:rPr lang="en-US" altLang="ja-JP" sz="2000" dirty="0"/>
              <a:t> salaries or operating expenses</a:t>
            </a:r>
            <a:endParaRPr lang="en-US" altLang="en-US" sz="2000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650875"/>
            <a:ext cx="8205788" cy="1246188"/>
          </a:xfrm>
        </p:spPr>
        <p:txBody>
          <a:bodyPr/>
          <a:lstStyle/>
          <a:p>
            <a:pPr>
              <a:defRPr/>
            </a:pPr>
            <a:r>
              <a:rPr lang="en-US" sz="2500" b="1" dirty="0">
                <a:latin typeface="Arial Narrow" panose="020B0606020202030204" pitchFamily="34" charset="0"/>
              </a:rPr>
              <a:t>Board adopted prioritization criteria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2116138" y="1897063"/>
            <a:ext cx="8382000" cy="4470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200" dirty="0">
                <a:latin typeface="Arial Narrow" panose="020B0606020202030204" pitchFamily="34" charset="0"/>
              </a:rPr>
              <a:t>Prioritizing Project Scope and Needs District Wide</a:t>
            </a:r>
          </a:p>
          <a:p>
            <a:pPr marL="0" indent="0">
              <a:buNone/>
              <a:defRPr/>
            </a:pPr>
            <a:r>
              <a:rPr lang="en-US" sz="1200" dirty="0">
                <a:latin typeface="Arial Narrow" panose="020B0606020202030204" pitchFamily="34" charset="0"/>
              </a:rPr>
              <a:t>1.   Life Health Safety and code compliance items always come first.</a:t>
            </a:r>
          </a:p>
          <a:p>
            <a:pPr marL="0" indent="0">
              <a:buNone/>
              <a:defRPr/>
            </a:pPr>
            <a:r>
              <a:rPr lang="en-US" sz="1200" i="1" dirty="0">
                <a:latin typeface="Arial Narrow" panose="020B0606020202030204" pitchFamily="34" charset="0"/>
              </a:rPr>
              <a:t>      Definition for Life Health Safety:</a:t>
            </a:r>
            <a:endParaRPr lang="en-US" sz="1200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en-US" sz="1200" i="1" dirty="0">
                <a:latin typeface="Arial Narrow" panose="020B0606020202030204" pitchFamily="34" charset="0"/>
              </a:rPr>
              <a:t>	Any identified issue that represents a threat to the safety or health of students, staff and administration 	within the context of the bond approved language.  This definition includes potential loss of 	telecommunications/paging/intercom that would prevent adequate communications during an 	emergency.</a:t>
            </a:r>
            <a:endParaRPr lang="en-US" sz="1200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en-US" sz="1200" dirty="0">
                <a:latin typeface="Arial Narrow" panose="020B0606020202030204" pitchFamily="34" charset="0"/>
              </a:rPr>
              <a:t>2.   Projects that have pending leveraged funding sources with deadlines associated with them (within the context of the approved bond language). If we miss the deadline we potentially lose the funding.</a:t>
            </a:r>
          </a:p>
          <a:p>
            <a:pPr marL="0" indent="0">
              <a:buNone/>
              <a:defRPr/>
            </a:pPr>
            <a:r>
              <a:rPr lang="en-US" sz="1200" dirty="0">
                <a:latin typeface="Arial Narrow" panose="020B0606020202030204" pitchFamily="34" charset="0"/>
              </a:rPr>
              <a:t>3.   Buildings/ Functions/ Scope that directly impact education and the academic performance</a:t>
            </a:r>
          </a:p>
          <a:p>
            <a:pPr marL="0" indent="0">
              <a:buNone/>
              <a:defRPr/>
            </a:pPr>
            <a:r>
              <a:rPr lang="en-US" sz="1200" dirty="0">
                <a:latin typeface="Arial Narrow" panose="020B0606020202030204" pitchFamily="34" charset="0"/>
              </a:rPr>
              <a:t>4.  Key Infrastructure and District Wide Support (Food Services, Technology, utilities, mechanical systems etc.) that support the educational process and impact the learning environment and student health.</a:t>
            </a:r>
          </a:p>
          <a:p>
            <a:pPr>
              <a:buFont typeface="Wingdings" panose="05000000000000000000" pitchFamily="2" charset="2"/>
              <a:buAutoNum type="arabicPeriod" startAt="5"/>
              <a:defRPr/>
            </a:pPr>
            <a:r>
              <a:rPr lang="en-US" sz="1200" dirty="0">
                <a:latin typeface="Arial Narrow" panose="020B0606020202030204" pitchFamily="34" charset="0"/>
              </a:rPr>
              <a:t>Buildings/ Athletic Fields and uses that are or will be highly utilized to maximum value and are of a key interest to the sites and/or community.</a:t>
            </a:r>
          </a:p>
          <a:p>
            <a:pPr>
              <a:buFont typeface="Wingdings" panose="05000000000000000000" pitchFamily="2" charset="2"/>
              <a:buAutoNum type="arabicPeriod" startAt="5"/>
              <a:defRPr/>
            </a:pPr>
            <a:r>
              <a:rPr lang="en-US" sz="1200" dirty="0">
                <a:latin typeface="Arial Narrow" panose="020B0606020202030204" pitchFamily="34" charset="0"/>
              </a:rPr>
              <a:t>Scope and project needs that are eligible for leveraged funding beyond the Bond Program (State Funding, E-Rate, Joint Use, etc.).</a:t>
            </a:r>
          </a:p>
          <a:p>
            <a:pPr marL="0" indent="0">
              <a:buNone/>
              <a:defRPr/>
            </a:pPr>
            <a:r>
              <a:rPr lang="en-US" sz="1200" dirty="0">
                <a:latin typeface="Arial Narrow" panose="020B0606020202030204" pitchFamily="34" charset="0"/>
              </a:rPr>
              <a:t>7.  Administrative areas that support educational functions and add value.</a:t>
            </a:r>
          </a:p>
          <a:p>
            <a:pPr marL="0" indent="0">
              <a:buNone/>
              <a:defRPr/>
            </a:pPr>
            <a:r>
              <a:rPr lang="en-US" sz="1200" dirty="0">
                <a:latin typeface="Arial Narrow" panose="020B0606020202030204" pitchFamily="34" charset="0"/>
              </a:rPr>
              <a:t>8.  Out-door areas and play yards that add value. </a:t>
            </a:r>
          </a:p>
          <a:p>
            <a:pPr>
              <a:buFont typeface="Wingdings" panose="05000000000000000000" pitchFamily="2" charset="2"/>
              <a:buAutoNum type="arabicPeriod" startAt="9"/>
              <a:defRPr/>
            </a:pPr>
            <a:r>
              <a:rPr lang="en-US" sz="1200" dirty="0">
                <a:latin typeface="Arial Narrow" panose="020B0606020202030204" pitchFamily="34" charset="0"/>
              </a:rPr>
              <a:t>Cosmetics </a:t>
            </a:r>
            <a:r>
              <a:rPr lang="en-US" sz="1200" i="1" dirty="0">
                <a:latin typeface="Arial Narrow" panose="020B0606020202030204" pitchFamily="34" charset="0"/>
              </a:rPr>
              <a:t>I </a:t>
            </a:r>
            <a:r>
              <a:rPr lang="en-US" sz="1200" dirty="0">
                <a:latin typeface="Arial Narrow" panose="020B0606020202030204" pitchFamily="34" charset="0"/>
              </a:rPr>
              <a:t>esthetic improvements.</a:t>
            </a:r>
          </a:p>
          <a:p>
            <a:pPr>
              <a:buFont typeface="Wingdings" panose="05000000000000000000" pitchFamily="2" charset="2"/>
              <a:buAutoNum type="arabicPeriod" startAt="9"/>
              <a:defRPr/>
            </a:pPr>
            <a:r>
              <a:rPr lang="en-US" sz="1200" dirty="0">
                <a:latin typeface="Arial Narrow" panose="020B0606020202030204" pitchFamily="34" charset="0"/>
              </a:rPr>
              <a:t>Proposed scope that meet the approved bond language but is outside the original project intent and vision.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  <a:defRPr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75000"/>
              </a:lnSpc>
              <a:defRPr/>
            </a:pPr>
            <a:endParaRPr lang="en-US" sz="1250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738314" y="304801"/>
            <a:ext cx="8385175" cy="1431925"/>
          </a:xfrm>
        </p:spPr>
        <p:txBody>
          <a:bodyPr>
            <a:normAutofit/>
          </a:bodyPr>
          <a:lstStyle/>
          <a:p>
            <a:r>
              <a:rPr lang="en-US" altLang="en-US" sz="2500" b="1" dirty="0">
                <a:latin typeface="Arial Narrow" panose="020B0606020202030204" pitchFamily="34" charset="0"/>
              </a:rPr>
              <a:t>Update on auditor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2178755"/>
            <a:ext cx="8048625" cy="433475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COC sub-committee met in February to develop RFQ and interview process</a:t>
            </a:r>
          </a:p>
          <a:p>
            <a:pPr lvl="1" eaLnBrk="1" hangingPunct="1">
              <a:defRPr/>
            </a:pPr>
            <a:endParaRPr lang="en-US" sz="2000" dirty="0">
              <a:latin typeface="Arial Narrow" panose="020B0606020202030204" pitchFamily="34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RFQ released and “on the street”</a:t>
            </a:r>
          </a:p>
          <a:p>
            <a:pPr lvl="1" eaLnBrk="1" hangingPunct="1">
              <a:defRPr/>
            </a:pPr>
            <a:endParaRPr lang="en-US" sz="2000" dirty="0">
              <a:latin typeface="Arial Narrow" panose="020B0606020202030204" pitchFamily="34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Closes April 9</a:t>
            </a:r>
          </a:p>
          <a:p>
            <a:pPr lvl="1" eaLnBrk="1" hangingPunct="1">
              <a:defRPr/>
            </a:pPr>
            <a:endParaRPr lang="en-US" sz="2000" dirty="0">
              <a:latin typeface="Arial Narrow" panose="020B0606020202030204" pitchFamily="34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COC sub-committee will oversee initial screening and interviews, and make recommendation to the committee</a:t>
            </a:r>
          </a:p>
          <a:p>
            <a:pPr lvl="1" eaLnBrk="1" hangingPunct="1">
              <a:defRPr/>
            </a:pPr>
            <a:endParaRPr lang="en-US" sz="2000" dirty="0">
              <a:latin typeface="Arial Narrow" panose="020B0606020202030204" pitchFamily="34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COC to make final recommendation to the board in late May</a:t>
            </a:r>
          </a:p>
          <a:p>
            <a:pPr lvl="1"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738314" y="304801"/>
            <a:ext cx="8385175" cy="1431925"/>
          </a:xfrm>
        </p:spPr>
        <p:txBody>
          <a:bodyPr>
            <a:normAutofit/>
          </a:bodyPr>
          <a:lstStyle/>
          <a:p>
            <a:r>
              <a:rPr lang="en-US" altLang="en-US" sz="2500" b="1" dirty="0">
                <a:latin typeface="Arial Narrow" panose="020B0606020202030204" pitchFamily="34" charset="0"/>
              </a:rPr>
              <a:t>Bond 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2494843"/>
            <a:ext cx="8048625" cy="4018669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Over 50 projects (new construction, modernization, deferred maintenance, IT, and endowments) currently in process</a:t>
            </a:r>
          </a:p>
          <a:p>
            <a:pPr lvl="1" eaLnBrk="1" hangingPunct="1">
              <a:defRPr/>
            </a:pPr>
            <a:endParaRPr lang="en-US" sz="2000" dirty="0">
              <a:latin typeface="Arial Narrow" panose="020B0606020202030204" pitchFamily="34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All bond program management has been brought in house</a:t>
            </a:r>
          </a:p>
          <a:p>
            <a:pPr lvl="2" eaLnBrk="1" hangingPunct="1">
              <a:defRPr/>
            </a:pPr>
            <a:r>
              <a:rPr lang="en-US" dirty="0">
                <a:latin typeface="Arial Narrow" panose="020B0606020202030204" pitchFamily="34" charset="0"/>
                <a:ea typeface="ＭＳ Ｐゴシック" charset="0"/>
              </a:rPr>
              <a:t>Overseen by district staff</a:t>
            </a:r>
          </a:p>
          <a:p>
            <a:pPr lvl="2" eaLnBrk="1" hangingPunct="1">
              <a:defRPr/>
            </a:pPr>
            <a:r>
              <a:rPr lang="en-US" dirty="0">
                <a:latin typeface="Arial Narrow" panose="020B0606020202030204" pitchFamily="34" charset="0"/>
                <a:ea typeface="ＭＳ Ｐゴシック" charset="0"/>
              </a:rPr>
              <a:t>New staff has been brought on board </a:t>
            </a:r>
          </a:p>
          <a:p>
            <a:pPr lvl="1" eaLnBrk="1" hangingPunct="1">
              <a:defRPr/>
            </a:pPr>
            <a:endParaRPr lang="en-US" sz="2000" dirty="0">
              <a:latin typeface="Arial Narrow" panose="020B0606020202030204" pitchFamily="34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Program management firm was released in </a:t>
            </a:r>
            <a:r>
              <a:rPr lang="en-US" sz="2000" dirty="0" smtClean="0">
                <a:latin typeface="Arial Narrow" panose="020B0606020202030204" pitchFamily="34" charset="0"/>
                <a:ea typeface="ＭＳ Ｐゴシック" charset="0"/>
              </a:rPr>
              <a:t>November</a:t>
            </a:r>
            <a:endParaRPr lang="en-US" sz="2000" dirty="0">
              <a:ea typeface="ＭＳ Ｐゴシック" charset="0"/>
            </a:endParaRPr>
          </a:p>
          <a:p>
            <a:pPr lvl="1"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38314" y="304802"/>
            <a:ext cx="8385175" cy="1306512"/>
          </a:xfrm>
        </p:spPr>
        <p:txBody>
          <a:bodyPr>
            <a:normAutofit/>
          </a:bodyPr>
          <a:lstStyle/>
          <a:p>
            <a:r>
              <a:rPr lang="en-US" altLang="en-US" sz="2500" b="1" dirty="0">
                <a:latin typeface="Arial Narrow" panose="020B0606020202030204" pitchFamily="34" charset="0"/>
              </a:rPr>
              <a:t>Phase one project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2257777"/>
            <a:ext cx="8048625" cy="4255735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Play Structures at 10 Sites-Complete</a:t>
            </a: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School door locks- </a:t>
            </a:r>
            <a:r>
              <a:rPr lang="en-US" sz="2000" dirty="0">
                <a:latin typeface="Arial Narrow" panose="020B0606020202030204" pitchFamily="34" charset="0"/>
              </a:rPr>
              <a:t>Northern and Central complete (16 sites</a:t>
            </a: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)</a:t>
            </a: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Aptos High School Water Tank-Under construction</a:t>
            </a: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Aptos High School Bleachers-Under construction</a:t>
            </a: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Aptos High School Freedom Field-Under Construction</a:t>
            </a: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Renaissance High School Well-Complete</a:t>
            </a: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Bradley IT network install-Complete (beginning Phase2 faster wireless and switches)</a:t>
            </a: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Final stage of Aptos area IT upgrades</a:t>
            </a: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District-wide IT infrastructure upgrades</a:t>
            </a:r>
          </a:p>
          <a:p>
            <a:pPr lvl="1" eaLnBrk="1" hangingPunct="1"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New carpeting at 11 school sites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500" b="1" dirty="0">
                <a:latin typeface="Arial Narrow" panose="020B0606020202030204" pitchFamily="34" charset="0"/>
              </a:rPr>
              <a:t>Projects –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025" y="2035175"/>
            <a:ext cx="8007350" cy="41910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>
                <a:latin typeface="Arial Narrow" panose="020B0606020202030204" pitchFamily="34" charset="0"/>
              </a:rPr>
              <a:t>Play Structure Projects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All Complete</a:t>
            </a:r>
          </a:p>
          <a:p>
            <a:pPr lvl="1">
              <a:spcBef>
                <a:spcPts val="600"/>
              </a:spcBef>
              <a:defRPr/>
            </a:pPr>
            <a:endParaRPr lang="en-US" sz="2000" dirty="0">
              <a:latin typeface="Arial Narrow" panose="020B0606020202030204" pitchFamily="34" charset="0"/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latin typeface="Arial Narrow" panose="020B0606020202030204" pitchFamily="34" charset="0"/>
              </a:rPr>
              <a:t>School Door Locks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All Elementary Schools-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North and Central Complete South will be complete April 3, 2014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Secondary School Bid being packaged for bid this spring</a:t>
            </a:r>
          </a:p>
          <a:p>
            <a:pPr marL="457200" lvl="1" indent="0">
              <a:spcBef>
                <a:spcPts val="600"/>
              </a:spcBef>
              <a:buNone/>
              <a:defRPr/>
            </a:pPr>
            <a:endParaRPr lang="en-US" sz="2000" dirty="0">
              <a:latin typeface="Arial Narrow" panose="020B0606020202030204" pitchFamily="34" charset="0"/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latin typeface="Arial Narrow" panose="020B0606020202030204" pitchFamily="34" charset="0"/>
                <a:ea typeface="ＭＳ Ｐゴシック" charset="0"/>
              </a:rPr>
              <a:t>Video security surveillance systems at all secondary school sites under analysis and RFP development – install in summer/fall   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4340" name="Picture 5" descr="https://encrypted-tbn1.gstatic.com/images?q=tbn:ANd9GcT-ClPPyaYREUnk8EC2o8MHyaZjZ2zhrSIuMQZ5eg2Tqj8rGvN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195" y="1851730"/>
            <a:ext cx="29495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8816976" y="6226175"/>
            <a:ext cx="1579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396539" y="365125"/>
            <a:ext cx="13522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1478</Words>
  <Application>Microsoft Office PowerPoint</Application>
  <PresentationFormat>Custom</PresentationFormat>
  <Paragraphs>329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MEASURE L BOND PROGRAM </vt:lpstr>
      <vt:lpstr>   Role of Committee  </vt:lpstr>
      <vt:lpstr>Measure L – Voter Approved Nov. 2012-  $150M General Purpose  &amp; Scope  </vt:lpstr>
      <vt:lpstr>      Role of Committee</vt:lpstr>
      <vt:lpstr>Board adopted prioritization criteria </vt:lpstr>
      <vt:lpstr>Update on auditor selection</vt:lpstr>
      <vt:lpstr>Bond program overview</vt:lpstr>
      <vt:lpstr>Phase one project update</vt:lpstr>
      <vt:lpstr>Projects – Updates</vt:lpstr>
      <vt:lpstr>AHS water tank: Just about complete!</vt:lpstr>
      <vt:lpstr>Pajaro Middle School Kitchen</vt:lpstr>
      <vt:lpstr>Solar Projects</vt:lpstr>
      <vt:lpstr>PowerPoint Presentation</vt:lpstr>
      <vt:lpstr>Work Areas</vt:lpstr>
      <vt:lpstr>PowerPoint Presentation</vt:lpstr>
      <vt:lpstr>Phase I North Area -Project Status  </vt:lpstr>
      <vt:lpstr>Phase I Central Area- Project Status </vt:lpstr>
      <vt:lpstr>Phase I Central Area- Continued</vt:lpstr>
      <vt:lpstr>Phase I South Area -Project Status </vt:lpstr>
      <vt:lpstr>Measure L Bond Technology Projects Update</vt:lpstr>
      <vt:lpstr>Technology Bond Funding</vt:lpstr>
      <vt:lpstr>Intelligent Classrooms</vt:lpstr>
      <vt:lpstr>Wide Area Network (WAN) Connection</vt:lpstr>
      <vt:lpstr>Network Equipment</vt:lpstr>
      <vt:lpstr>Data Drops</vt:lpstr>
      <vt:lpstr>VDI, NAC, VoIP, Site Video Surveillance</vt:lpstr>
      <vt:lpstr>Endowment Funds </vt:lpstr>
      <vt:lpstr>PowerPoint Presentation</vt:lpstr>
    </vt:vector>
  </TitlesOfParts>
  <Company>Pajaro Valley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L BOND PROGRAM</dc:title>
  <dc:creator>Anderson, Paul</dc:creator>
  <cp:lastModifiedBy>Windows User</cp:lastModifiedBy>
  <cp:revision>22</cp:revision>
  <cp:lastPrinted>2014-04-02T00:23:46Z</cp:lastPrinted>
  <dcterms:created xsi:type="dcterms:W3CDTF">2014-04-01T16:05:23Z</dcterms:created>
  <dcterms:modified xsi:type="dcterms:W3CDTF">2014-04-03T19:14:03Z</dcterms:modified>
</cp:coreProperties>
</file>